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323" r:id="rId3"/>
    <p:sldId id="319" r:id="rId4"/>
    <p:sldId id="288" r:id="rId5"/>
    <p:sldId id="256" r:id="rId6"/>
    <p:sldId id="298" r:id="rId7"/>
    <p:sldId id="299" r:id="rId8"/>
    <p:sldId id="318" r:id="rId9"/>
    <p:sldId id="301" r:id="rId10"/>
    <p:sldId id="300" r:id="rId11"/>
    <p:sldId id="305" r:id="rId12"/>
    <p:sldId id="320" r:id="rId13"/>
    <p:sldId id="321" r:id="rId14"/>
    <p:sldId id="322" r:id="rId15"/>
    <p:sldId id="306" r:id="rId16"/>
    <p:sldId id="302" r:id="rId17"/>
    <p:sldId id="309" r:id="rId18"/>
    <p:sldId id="310" r:id="rId19"/>
    <p:sldId id="324" r:id="rId20"/>
    <p:sldId id="315" r:id="rId21"/>
    <p:sldId id="313" r:id="rId22"/>
    <p:sldId id="317" r:id="rId23"/>
    <p:sldId id="325" r:id="rId24"/>
  </p:sldIdLst>
  <p:sldSz cx="12192000" cy="6858000"/>
  <p:notesSz cx="6797675" cy="9928225"/>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3" d="100"/>
          <a:sy n="73" d="100"/>
        </p:scale>
        <p:origin x="6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236679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465962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238994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258805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218763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1508253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164778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184196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229359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190384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61902B7-08EB-484D-A532-6249570AC390}" type="datetimeFigureOut">
              <a:rPr lang="es-CO" smtClean="0"/>
              <a:pPr/>
              <a:t>12/12/2019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435CC2DB-5AB0-4B07-B3FA-9BBCD88DFB52}" type="slidenum">
              <a:rPr lang="es-CO" smtClean="0"/>
              <a:pPr/>
              <a:t>‹Nº›</a:t>
            </a:fld>
            <a:endParaRPr lang="es-CO"/>
          </a:p>
        </p:txBody>
      </p:sp>
    </p:spTree>
    <p:extLst>
      <p:ext uri="{BB962C8B-B14F-4D97-AF65-F5344CB8AC3E}">
        <p14:creationId xmlns:p14="http://schemas.microsoft.com/office/powerpoint/2010/main" val="318924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902B7-08EB-484D-A532-6249570AC390}" type="datetimeFigureOut">
              <a:rPr lang="es-CO" smtClean="0"/>
              <a:pPr/>
              <a:t>12/12/2019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CC2DB-5AB0-4B07-B3FA-9BBCD88DFB52}" type="slidenum">
              <a:rPr lang="es-CO" smtClean="0"/>
              <a:pPr/>
              <a:t>‹Nº›</a:t>
            </a:fld>
            <a:endParaRPr lang="es-CO"/>
          </a:p>
        </p:txBody>
      </p:sp>
    </p:spTree>
    <p:extLst>
      <p:ext uri="{BB962C8B-B14F-4D97-AF65-F5344CB8AC3E}">
        <p14:creationId xmlns:p14="http://schemas.microsoft.com/office/powerpoint/2010/main" val="1388501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37855" y="1418835"/>
            <a:ext cx="8603672" cy="367216"/>
          </a:xfrm>
          <a:prstGeom prst="rect">
            <a:avLst/>
          </a:prstGeom>
        </p:spPr>
        <p:txBody>
          <a:bodyPr wrap="square">
            <a:spAutoFit/>
          </a:bodyPr>
          <a:lstStyle/>
          <a:p>
            <a:pPr algn="ctr">
              <a:lnSpc>
                <a:spcPct val="107000"/>
              </a:lnSpc>
              <a:spcAft>
                <a:spcPts val="800"/>
              </a:spcAft>
            </a:pPr>
            <a:endParaRPr lang="es-CO" dirty="0">
              <a:latin typeface="Arial" panose="020B0604020202020204" pitchFamily="34" charset="0"/>
              <a:cs typeface="Arial" panose="020B0604020202020204" pitchFamily="34" charset="0"/>
            </a:endParaRPr>
          </a:p>
        </p:txBody>
      </p:sp>
      <p:sp>
        <p:nvSpPr>
          <p:cNvPr id="6" name="Título 5"/>
          <p:cNvSpPr>
            <a:spLocks noGrp="1"/>
          </p:cNvSpPr>
          <p:nvPr>
            <p:ph type="ctrTitle"/>
          </p:nvPr>
        </p:nvSpPr>
        <p:spPr>
          <a:xfrm>
            <a:off x="1471749" y="1684065"/>
            <a:ext cx="9144000" cy="2387600"/>
          </a:xfrm>
        </p:spPr>
        <p:txBody>
          <a:bodyPr>
            <a:noAutofit/>
          </a:bodyPr>
          <a:lstStyle/>
          <a:p>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4400" b="1" dirty="0" smtClean="0"/>
              <a:t>CONSULTIVA DEPARTAMENTAL</a:t>
            </a:r>
            <a:br>
              <a:rPr lang="es-ES_tradnl" sz="4400" b="1" dirty="0" smtClean="0"/>
            </a:br>
            <a:r>
              <a:rPr lang="es-ES_tradnl" sz="4400" b="1" dirty="0" smtClean="0"/>
              <a:t>SECRETARIA DE EDUCACIÓN </a:t>
            </a:r>
            <a:br>
              <a:rPr lang="es-ES_tradnl" sz="4400" b="1" dirty="0" smtClean="0"/>
            </a:br>
            <a:r>
              <a:rPr lang="es-CO" sz="4400" b="1" dirty="0" smtClean="0"/>
              <a:t>DEPARTAMENTO DE NARIÑO</a:t>
            </a:r>
            <a:r>
              <a:rPr lang="es-ES" sz="4400" b="1" dirty="0" smtClean="0"/>
              <a:t/>
            </a:r>
            <a:br>
              <a:rPr lang="es-ES" sz="4400" b="1" dirty="0" smtClean="0"/>
            </a:br>
            <a:endParaRPr lang="es-ES" sz="4400" b="1" dirty="0"/>
          </a:p>
        </p:txBody>
      </p:sp>
      <p:sp>
        <p:nvSpPr>
          <p:cNvPr id="7" name="Subtítulo 6"/>
          <p:cNvSpPr>
            <a:spLocks noGrp="1"/>
          </p:cNvSpPr>
          <p:nvPr>
            <p:ph type="subTitle" idx="1"/>
          </p:nvPr>
        </p:nvSpPr>
        <p:spPr>
          <a:xfrm>
            <a:off x="1524000" y="4091995"/>
            <a:ext cx="9144000" cy="917711"/>
          </a:xfrm>
        </p:spPr>
        <p:txBody>
          <a:bodyPr>
            <a:noAutofit/>
          </a:bodyPr>
          <a:lstStyle/>
          <a:p>
            <a:pPr>
              <a:lnSpc>
                <a:spcPct val="100000"/>
              </a:lnSpc>
              <a:spcBef>
                <a:spcPts val="0"/>
              </a:spcBef>
            </a:pPr>
            <a:r>
              <a:rPr lang="es-CO" sz="2800" b="1" i="1" dirty="0"/>
              <a:t>DORIS MEJIA BENAVIDES</a:t>
            </a:r>
          </a:p>
          <a:p>
            <a:pPr>
              <a:lnSpc>
                <a:spcPct val="100000"/>
              </a:lnSpc>
              <a:spcBef>
                <a:spcPts val="0"/>
              </a:spcBef>
            </a:pPr>
            <a:r>
              <a:rPr lang="es-CO" sz="2800" i="1" dirty="0"/>
              <a:t>Secretaria de Educación Departamental</a:t>
            </a:r>
          </a:p>
        </p:txBody>
      </p:sp>
    </p:spTree>
    <p:extLst>
      <p:ext uri="{BB962C8B-B14F-4D97-AF65-F5344CB8AC3E}">
        <p14:creationId xmlns:p14="http://schemas.microsoft.com/office/powerpoint/2010/main" val="134314919"/>
      </p:ext>
    </p:extLst>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476103" y="1201783"/>
            <a:ext cx="9457508" cy="3785652"/>
          </a:xfrm>
          <a:prstGeom prst="rect">
            <a:avLst/>
          </a:prstGeom>
          <a:noFill/>
        </p:spPr>
        <p:txBody>
          <a:bodyPr wrap="square" rtlCol="0">
            <a:spAutoFit/>
          </a:bodyPr>
          <a:lstStyle/>
          <a:p>
            <a:pPr algn="just"/>
            <a:r>
              <a:rPr lang="es-CO" sz="2400" dirty="0" smtClean="0"/>
              <a:t>148 estudiantes fueron retirados del programa por su bajo rendimiento académico, al obtener un promedio de notas inferior a 1.0 y por la falta de asistencia en dos semestres consecutivos. Otro factor que incidió en la disminución de beneficiarios, es el  cambio de nodos, solicitado por los estudiantes que presentan situaciones de riesgo, amenaza y desplazamiento.</a:t>
            </a:r>
          </a:p>
          <a:p>
            <a:pPr algn="just"/>
            <a:endParaRPr lang="es-CO" sz="2400" dirty="0" smtClean="0"/>
          </a:p>
          <a:p>
            <a:r>
              <a:rPr lang="es-CO" sz="2400" dirty="0" smtClean="0"/>
              <a:t>Estudiantes matriculados por periodo académico:</a:t>
            </a:r>
            <a:endParaRPr lang="es-ES" sz="2400" dirty="0" smtClean="0"/>
          </a:p>
          <a:p>
            <a:endParaRPr lang="es-ES" sz="2400" dirty="0" smtClean="0"/>
          </a:p>
          <a:p>
            <a:pPr algn="just"/>
            <a:endParaRPr lang="es-ES" sz="2400" dirty="0"/>
          </a:p>
        </p:txBody>
      </p:sp>
      <p:graphicFrame>
        <p:nvGraphicFramePr>
          <p:cNvPr id="8" name="7 Tabla"/>
          <p:cNvGraphicFramePr>
            <a:graphicFrameLocks noGrp="1"/>
          </p:cNvGraphicFramePr>
          <p:nvPr/>
        </p:nvGraphicFramePr>
        <p:xfrm>
          <a:off x="1476093" y="4167052"/>
          <a:ext cx="8921940" cy="1064861"/>
        </p:xfrm>
        <a:graphic>
          <a:graphicData uri="http://schemas.openxmlformats.org/drawingml/2006/table">
            <a:tbl>
              <a:tblPr firstRow="1" bandRow="1">
                <a:tableStyleId>{5C22544A-7EE6-4342-B048-85BDC9FD1C3A}</a:tableStyleId>
              </a:tblPr>
              <a:tblGrid>
                <a:gridCol w="892194">
                  <a:extLst>
                    <a:ext uri="{9D8B030D-6E8A-4147-A177-3AD203B41FA5}">
                      <a16:colId xmlns:a16="http://schemas.microsoft.com/office/drawing/2014/main" val="20000"/>
                    </a:ext>
                  </a:extLst>
                </a:gridCol>
                <a:gridCol w="892194">
                  <a:extLst>
                    <a:ext uri="{9D8B030D-6E8A-4147-A177-3AD203B41FA5}">
                      <a16:colId xmlns:a16="http://schemas.microsoft.com/office/drawing/2014/main" val="20001"/>
                    </a:ext>
                  </a:extLst>
                </a:gridCol>
                <a:gridCol w="892194">
                  <a:extLst>
                    <a:ext uri="{9D8B030D-6E8A-4147-A177-3AD203B41FA5}">
                      <a16:colId xmlns:a16="http://schemas.microsoft.com/office/drawing/2014/main" val="20002"/>
                    </a:ext>
                  </a:extLst>
                </a:gridCol>
                <a:gridCol w="892194">
                  <a:extLst>
                    <a:ext uri="{9D8B030D-6E8A-4147-A177-3AD203B41FA5}">
                      <a16:colId xmlns:a16="http://schemas.microsoft.com/office/drawing/2014/main" val="20003"/>
                    </a:ext>
                  </a:extLst>
                </a:gridCol>
                <a:gridCol w="892194">
                  <a:extLst>
                    <a:ext uri="{9D8B030D-6E8A-4147-A177-3AD203B41FA5}">
                      <a16:colId xmlns:a16="http://schemas.microsoft.com/office/drawing/2014/main" val="20004"/>
                    </a:ext>
                  </a:extLst>
                </a:gridCol>
                <a:gridCol w="892194">
                  <a:extLst>
                    <a:ext uri="{9D8B030D-6E8A-4147-A177-3AD203B41FA5}">
                      <a16:colId xmlns:a16="http://schemas.microsoft.com/office/drawing/2014/main" val="20005"/>
                    </a:ext>
                  </a:extLst>
                </a:gridCol>
                <a:gridCol w="892194">
                  <a:extLst>
                    <a:ext uri="{9D8B030D-6E8A-4147-A177-3AD203B41FA5}">
                      <a16:colId xmlns:a16="http://schemas.microsoft.com/office/drawing/2014/main" val="20006"/>
                    </a:ext>
                  </a:extLst>
                </a:gridCol>
                <a:gridCol w="892194">
                  <a:extLst>
                    <a:ext uri="{9D8B030D-6E8A-4147-A177-3AD203B41FA5}">
                      <a16:colId xmlns:a16="http://schemas.microsoft.com/office/drawing/2014/main" val="20007"/>
                    </a:ext>
                  </a:extLst>
                </a:gridCol>
                <a:gridCol w="892194">
                  <a:extLst>
                    <a:ext uri="{9D8B030D-6E8A-4147-A177-3AD203B41FA5}">
                      <a16:colId xmlns:a16="http://schemas.microsoft.com/office/drawing/2014/main" val="20008"/>
                    </a:ext>
                  </a:extLst>
                </a:gridCol>
                <a:gridCol w="892194">
                  <a:extLst>
                    <a:ext uri="{9D8B030D-6E8A-4147-A177-3AD203B41FA5}">
                      <a16:colId xmlns:a16="http://schemas.microsoft.com/office/drawing/2014/main" val="20009"/>
                    </a:ext>
                  </a:extLst>
                </a:gridCol>
              </a:tblGrid>
              <a:tr h="424781">
                <a:tc>
                  <a:txBody>
                    <a:bodyPr/>
                    <a:lstStyle/>
                    <a:p>
                      <a:pPr algn="ctr"/>
                      <a:r>
                        <a:rPr lang="es-ES" dirty="0" smtClean="0"/>
                        <a:t>2014-2</a:t>
                      </a:r>
                      <a:endParaRPr lang="es-ES" dirty="0"/>
                    </a:p>
                  </a:txBody>
                  <a:tcPr/>
                </a:tc>
                <a:tc>
                  <a:txBody>
                    <a:bodyPr/>
                    <a:lstStyle/>
                    <a:p>
                      <a:pPr algn="ctr"/>
                      <a:r>
                        <a:rPr lang="es-ES" dirty="0" smtClean="0"/>
                        <a:t>2015-1</a:t>
                      </a:r>
                      <a:endParaRPr lang="es-ES" dirty="0"/>
                    </a:p>
                  </a:txBody>
                  <a:tcPr/>
                </a:tc>
                <a:tc>
                  <a:txBody>
                    <a:bodyPr/>
                    <a:lstStyle/>
                    <a:p>
                      <a:pPr algn="ctr"/>
                      <a:r>
                        <a:rPr lang="es-ES" dirty="0" smtClean="0"/>
                        <a:t>2015-2</a:t>
                      </a:r>
                      <a:endParaRPr lang="es-ES" dirty="0"/>
                    </a:p>
                  </a:txBody>
                  <a:tcPr/>
                </a:tc>
                <a:tc>
                  <a:txBody>
                    <a:bodyPr/>
                    <a:lstStyle/>
                    <a:p>
                      <a:pPr algn="ctr"/>
                      <a:r>
                        <a:rPr lang="es-ES" dirty="0" smtClean="0"/>
                        <a:t>2016-1</a:t>
                      </a:r>
                      <a:endParaRPr lang="es-ES" dirty="0"/>
                    </a:p>
                  </a:txBody>
                  <a:tcPr/>
                </a:tc>
                <a:tc>
                  <a:txBody>
                    <a:bodyPr/>
                    <a:lstStyle/>
                    <a:p>
                      <a:pPr algn="ctr"/>
                      <a:r>
                        <a:rPr lang="es-ES" dirty="0" smtClean="0"/>
                        <a:t>2016-2</a:t>
                      </a:r>
                      <a:endParaRPr lang="es-ES" dirty="0"/>
                    </a:p>
                  </a:txBody>
                  <a:tcPr/>
                </a:tc>
                <a:tc>
                  <a:txBody>
                    <a:bodyPr/>
                    <a:lstStyle/>
                    <a:p>
                      <a:pPr algn="ctr"/>
                      <a:r>
                        <a:rPr lang="es-ES" dirty="0" smtClean="0"/>
                        <a:t>2017-1</a:t>
                      </a:r>
                      <a:endParaRPr lang="es-ES" dirty="0"/>
                    </a:p>
                  </a:txBody>
                  <a:tcPr/>
                </a:tc>
                <a:tc>
                  <a:txBody>
                    <a:bodyPr/>
                    <a:lstStyle/>
                    <a:p>
                      <a:pPr algn="ctr"/>
                      <a:r>
                        <a:rPr lang="es-ES" dirty="0" smtClean="0"/>
                        <a:t>2017-2</a:t>
                      </a:r>
                      <a:endParaRPr lang="es-ES" dirty="0"/>
                    </a:p>
                  </a:txBody>
                  <a:tcPr/>
                </a:tc>
                <a:tc>
                  <a:txBody>
                    <a:bodyPr/>
                    <a:lstStyle/>
                    <a:p>
                      <a:pPr algn="ctr"/>
                      <a:r>
                        <a:rPr lang="es-ES" dirty="0" smtClean="0"/>
                        <a:t>2018-1</a:t>
                      </a:r>
                      <a:endParaRPr lang="es-ES" dirty="0"/>
                    </a:p>
                  </a:txBody>
                  <a:tcPr/>
                </a:tc>
                <a:tc>
                  <a:txBody>
                    <a:bodyPr/>
                    <a:lstStyle/>
                    <a:p>
                      <a:pPr algn="ctr"/>
                      <a:r>
                        <a:rPr lang="es-ES" dirty="0" smtClean="0"/>
                        <a:t>2018-</a:t>
                      </a:r>
                      <a:endParaRPr lang="es-ES" dirty="0"/>
                    </a:p>
                  </a:txBody>
                  <a:tcPr/>
                </a:tc>
                <a:tc>
                  <a:txBody>
                    <a:bodyPr/>
                    <a:lstStyle/>
                    <a:p>
                      <a:pPr algn="ctr"/>
                      <a:r>
                        <a:rPr lang="es-ES" dirty="0" smtClean="0"/>
                        <a:t>2019-1</a:t>
                      </a:r>
                      <a:endParaRPr lang="es-ES" dirty="0"/>
                    </a:p>
                  </a:txBody>
                  <a:tcPr/>
                </a:tc>
                <a:extLst>
                  <a:ext uri="{0D108BD9-81ED-4DB2-BD59-A6C34878D82A}">
                    <a16:rowId xmlns:a16="http://schemas.microsoft.com/office/drawing/2014/main" val="10000"/>
                  </a:ext>
                </a:extLst>
              </a:tr>
              <a:tr h="463494">
                <a:tc>
                  <a:txBody>
                    <a:bodyPr/>
                    <a:lstStyle/>
                    <a:p>
                      <a:pPr algn="ctr"/>
                      <a:r>
                        <a:rPr lang="es-ES" dirty="0" smtClean="0"/>
                        <a:t>593</a:t>
                      </a:r>
                      <a:endParaRPr lang="es-ES" dirty="0"/>
                    </a:p>
                  </a:txBody>
                  <a:tcPr/>
                </a:tc>
                <a:tc>
                  <a:txBody>
                    <a:bodyPr/>
                    <a:lstStyle/>
                    <a:p>
                      <a:pPr algn="ctr"/>
                      <a:r>
                        <a:rPr lang="es-ES" dirty="0" smtClean="0"/>
                        <a:t>593</a:t>
                      </a:r>
                      <a:endParaRPr lang="es-ES" dirty="0"/>
                    </a:p>
                  </a:txBody>
                  <a:tcPr/>
                </a:tc>
                <a:tc>
                  <a:txBody>
                    <a:bodyPr/>
                    <a:lstStyle/>
                    <a:p>
                      <a:pPr algn="ctr"/>
                      <a:r>
                        <a:rPr lang="es-ES" dirty="0" smtClean="0"/>
                        <a:t>593</a:t>
                      </a:r>
                      <a:endParaRPr lang="es-ES" dirty="0"/>
                    </a:p>
                  </a:txBody>
                  <a:tcPr/>
                </a:tc>
                <a:tc>
                  <a:txBody>
                    <a:bodyPr/>
                    <a:lstStyle/>
                    <a:p>
                      <a:pPr algn="ctr"/>
                      <a:r>
                        <a:rPr lang="es-ES" dirty="0" smtClean="0"/>
                        <a:t>544</a:t>
                      </a:r>
                      <a:endParaRPr lang="es-ES" dirty="0"/>
                    </a:p>
                  </a:txBody>
                  <a:tcPr/>
                </a:tc>
                <a:tc>
                  <a:txBody>
                    <a:bodyPr/>
                    <a:lstStyle/>
                    <a:p>
                      <a:pPr algn="ctr"/>
                      <a:r>
                        <a:rPr lang="es-ES" dirty="0" smtClean="0"/>
                        <a:t>542</a:t>
                      </a:r>
                      <a:endParaRPr lang="es-ES" dirty="0"/>
                    </a:p>
                  </a:txBody>
                  <a:tcPr/>
                </a:tc>
                <a:tc>
                  <a:txBody>
                    <a:bodyPr/>
                    <a:lstStyle/>
                    <a:p>
                      <a:pPr algn="ctr"/>
                      <a:r>
                        <a:rPr lang="es-ES" dirty="0" smtClean="0"/>
                        <a:t>499</a:t>
                      </a:r>
                      <a:endParaRPr lang="es-ES" dirty="0"/>
                    </a:p>
                  </a:txBody>
                  <a:tcPr/>
                </a:tc>
                <a:tc>
                  <a:txBody>
                    <a:bodyPr/>
                    <a:lstStyle/>
                    <a:p>
                      <a:pPr algn="ctr"/>
                      <a:r>
                        <a:rPr lang="es-ES" dirty="0" smtClean="0"/>
                        <a:t>488</a:t>
                      </a:r>
                      <a:endParaRPr lang="es-ES" dirty="0"/>
                    </a:p>
                  </a:txBody>
                  <a:tcPr/>
                </a:tc>
                <a:tc>
                  <a:txBody>
                    <a:bodyPr/>
                    <a:lstStyle/>
                    <a:p>
                      <a:pPr algn="ctr"/>
                      <a:r>
                        <a:rPr lang="es-ES" dirty="0" smtClean="0"/>
                        <a:t>471</a:t>
                      </a:r>
                      <a:endParaRPr lang="es-ES" dirty="0"/>
                    </a:p>
                  </a:txBody>
                  <a:tcPr/>
                </a:tc>
                <a:tc>
                  <a:txBody>
                    <a:bodyPr/>
                    <a:lstStyle/>
                    <a:p>
                      <a:pPr algn="ctr"/>
                      <a:r>
                        <a:rPr lang="es-ES" dirty="0" smtClean="0"/>
                        <a:t>457</a:t>
                      </a:r>
                      <a:endParaRPr lang="es-ES" dirty="0"/>
                    </a:p>
                  </a:txBody>
                  <a:tcPr/>
                </a:tc>
                <a:tc>
                  <a:txBody>
                    <a:bodyPr/>
                    <a:lstStyle/>
                    <a:p>
                      <a:pPr algn="ctr"/>
                      <a:r>
                        <a:rPr lang="es-ES" dirty="0" smtClean="0"/>
                        <a:t>445</a:t>
                      </a:r>
                    </a:p>
                    <a:p>
                      <a:pPr algn="ctr"/>
                      <a:endParaRPr lang="es-E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75051367"/>
      </p:ext>
    </p:extLst>
  </p:cSld>
  <p:clrMapOvr>
    <a:masterClrMapping/>
  </p:clrMapOvr>
  <p:transition>
    <p:wheel spokes="2"/>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371600" y="1280160"/>
            <a:ext cx="9313817" cy="4062651"/>
          </a:xfrm>
          <a:prstGeom prst="rect">
            <a:avLst/>
          </a:prstGeom>
          <a:noFill/>
        </p:spPr>
        <p:txBody>
          <a:bodyPr wrap="square" rtlCol="0">
            <a:spAutoFit/>
          </a:bodyPr>
          <a:lstStyle/>
          <a:p>
            <a:pPr algn="just"/>
            <a:endParaRPr lang="es-CO" sz="2400" dirty="0" smtClean="0"/>
          </a:p>
          <a:p>
            <a:pPr algn="just"/>
            <a:r>
              <a:rPr lang="es-CO" sz="2400" dirty="0" smtClean="0"/>
              <a:t>La UNAD como operador del contrato, establece una serie de requisitos académico necesarios para que el beneficiario reciba su título profesional de Licenciado en </a:t>
            </a:r>
            <a:r>
              <a:rPr lang="es-CO" sz="2400" dirty="0" err="1" smtClean="0"/>
              <a:t>Etnoeducacion</a:t>
            </a:r>
            <a:r>
              <a:rPr lang="es-CO" sz="2400" dirty="0" smtClean="0"/>
              <a:t>, en la ceremonia de graduación programada para el día sábado 14 de Diciembre de 2019.</a:t>
            </a:r>
            <a:endParaRPr lang="es-ES" sz="2400" dirty="0" smtClean="0"/>
          </a:p>
          <a:p>
            <a:pPr algn="just"/>
            <a:r>
              <a:rPr lang="es-CO" sz="2400" dirty="0" smtClean="0"/>
              <a:t> </a:t>
            </a:r>
            <a:endParaRPr lang="es-ES" sz="2400" dirty="0" smtClean="0"/>
          </a:p>
          <a:p>
            <a:pPr algn="just"/>
            <a:r>
              <a:rPr lang="es-CO" sz="2400" dirty="0" smtClean="0"/>
              <a:t>Los estudiantes que hasta la fecha no cumplieron con los requisitos exigidos por la Universidad, será de su propia responsabilidad académica y económica,  continuar con el proceso de su formación profesional. </a:t>
            </a:r>
            <a:endParaRPr lang="es-ES" sz="2400" dirty="0" smtClean="0"/>
          </a:p>
          <a:p>
            <a:pPr algn="just"/>
            <a:endParaRPr lang="es-CO" sz="2400" dirty="0" smtClean="0"/>
          </a:p>
          <a:p>
            <a:endParaRPr lang="es-ES" dirty="0"/>
          </a:p>
        </p:txBody>
      </p:sp>
    </p:spTree>
    <p:extLst>
      <p:ext uri="{BB962C8B-B14F-4D97-AF65-F5344CB8AC3E}">
        <p14:creationId xmlns:p14="http://schemas.microsoft.com/office/powerpoint/2010/main" val="960350368"/>
      </p:ext>
    </p:extLst>
  </p:cSld>
  <p:clrMapOvr>
    <a:masterClrMapping/>
  </p:clrMapOvr>
  <p:transition>
    <p:wheel spokes="2"/>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15292" y="470263"/>
            <a:ext cx="9013371" cy="4154984"/>
          </a:xfrm>
          <a:prstGeom prst="rect">
            <a:avLst/>
          </a:prstGeom>
          <a:noFill/>
        </p:spPr>
        <p:txBody>
          <a:bodyPr wrap="square" rtlCol="0">
            <a:spAutoFit/>
          </a:bodyPr>
          <a:lstStyle/>
          <a:p>
            <a:pPr algn="ctr"/>
            <a:r>
              <a:rPr lang="es-ES" sz="2400" b="1" dirty="0" smtClean="0"/>
              <a:t>Estado Financiero</a:t>
            </a:r>
          </a:p>
          <a:p>
            <a:endParaRPr lang="es-ES" sz="2400" dirty="0" smtClean="0"/>
          </a:p>
          <a:p>
            <a:r>
              <a:rPr lang="es-ES" sz="2400" dirty="0" smtClean="0"/>
              <a:t>Valor del contrato:                                                                $4.745.000.000</a:t>
            </a:r>
          </a:p>
          <a:p>
            <a:endParaRPr lang="es-ES" sz="2400" dirty="0" smtClean="0"/>
          </a:p>
          <a:p>
            <a:r>
              <a:rPr lang="es-ES" sz="2400" dirty="0" smtClean="0"/>
              <a:t>Valor cancelado hasta el 9 periodo académico:               $3.803.431.716</a:t>
            </a:r>
          </a:p>
          <a:p>
            <a:endParaRPr lang="es-ES" sz="2400" dirty="0" smtClean="0"/>
          </a:p>
          <a:p>
            <a:r>
              <a:rPr lang="es-ES" sz="2400" dirty="0" smtClean="0"/>
              <a:t>Valor a pagar por el proceso de nivelación:                      $102.676.000</a:t>
            </a:r>
          </a:p>
          <a:p>
            <a:endParaRPr lang="es-ES" sz="2400" dirty="0" smtClean="0"/>
          </a:p>
          <a:p>
            <a:r>
              <a:rPr lang="es-ES" sz="2400" dirty="0" smtClean="0"/>
              <a:t>Valor a pagar por el periodo académico 2019-1:            $356.225.073</a:t>
            </a:r>
          </a:p>
          <a:p>
            <a:endParaRPr lang="es-ES" sz="2400" dirty="0" smtClean="0"/>
          </a:p>
          <a:p>
            <a:r>
              <a:rPr lang="es-ES" sz="2400" b="1" dirty="0" smtClean="0"/>
              <a:t>Saldo a favor:                                                                         $482.667.211</a:t>
            </a:r>
            <a:endParaRPr lang="es-ES"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54480" y="1854926"/>
            <a:ext cx="9130937" cy="2862322"/>
          </a:xfrm>
          <a:prstGeom prst="rect">
            <a:avLst/>
          </a:prstGeom>
          <a:noFill/>
        </p:spPr>
        <p:txBody>
          <a:bodyPr wrap="square" rtlCol="0">
            <a:spAutoFit/>
          </a:bodyPr>
          <a:lstStyle/>
          <a:p>
            <a:pPr algn="ctr"/>
            <a:r>
              <a:rPr lang="es-CO" sz="3600" dirty="0" smtClean="0">
                <a:latin typeface="Arial Black" panose="020B0A04020102020204" pitchFamily="34" charset="0"/>
              </a:rPr>
              <a:t>ESTADO ACTUAL DE LA INVERSIÓN EN LAS INFRAESTRUCTURAS DE LOS CENTROS E INSTITUCIONES EDUCATIVAS DE LAS COMUNIDADES AFRO</a:t>
            </a:r>
            <a:endParaRPr lang="es-CO" sz="3600" dirty="0">
              <a:latin typeface="Arial Black" panose="020B0A04020102020204" pitchFamily="34" charset="0"/>
            </a:endParaRPr>
          </a:p>
        </p:txBody>
      </p:sp>
    </p:spTree>
    <p:extLst>
      <p:ext uri="{BB962C8B-B14F-4D97-AF65-F5344CB8AC3E}">
        <p14:creationId xmlns:p14="http://schemas.microsoft.com/office/powerpoint/2010/main" val="2783912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37855" y="1418835"/>
            <a:ext cx="8603672" cy="367216"/>
          </a:xfrm>
          <a:prstGeom prst="rect">
            <a:avLst/>
          </a:prstGeom>
        </p:spPr>
        <p:txBody>
          <a:bodyPr wrap="square">
            <a:spAutoFit/>
          </a:bodyPr>
          <a:lstStyle/>
          <a:p>
            <a:pPr algn="ctr">
              <a:lnSpc>
                <a:spcPct val="107000"/>
              </a:lnSpc>
              <a:spcAft>
                <a:spcPts val="800"/>
              </a:spcAft>
            </a:pPr>
            <a:endParaRPr lang="es-CO" dirty="0">
              <a:latin typeface="Arial" panose="020B0604020202020204" pitchFamily="34" charset="0"/>
              <a:cs typeface="Arial" panose="020B0604020202020204" pitchFamily="34" charset="0"/>
            </a:endParaRPr>
          </a:p>
        </p:txBody>
      </p:sp>
      <p:sp>
        <p:nvSpPr>
          <p:cNvPr id="6" name="Título 5"/>
          <p:cNvSpPr>
            <a:spLocks noGrp="1"/>
          </p:cNvSpPr>
          <p:nvPr>
            <p:ph type="ctrTitle"/>
          </p:nvPr>
        </p:nvSpPr>
        <p:spPr>
          <a:xfrm>
            <a:off x="1471749" y="1684065"/>
            <a:ext cx="9144000" cy="2387600"/>
          </a:xfrm>
        </p:spPr>
        <p:txBody>
          <a:bodyPr>
            <a:noAutofit/>
          </a:bodyPr>
          <a:lstStyle/>
          <a:p>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endParaRPr lang="es-ES" sz="3600" b="1" dirty="0">
              <a:effectLst>
                <a:outerShdw blurRad="38100" dist="38100" dir="2700000" algn="tl">
                  <a:srgbClr val="000000">
                    <a:alpha val="43137"/>
                  </a:srgbClr>
                </a:outerShdw>
              </a:effectLst>
              <a:latin typeface="Arial Black" panose="020B0A04020102020204" pitchFamily="34" charset="0"/>
            </a:endParaRPr>
          </a:p>
        </p:txBody>
      </p:sp>
      <p:sp>
        <p:nvSpPr>
          <p:cNvPr id="7" name="Subtítulo 6"/>
          <p:cNvSpPr>
            <a:spLocks noGrp="1"/>
          </p:cNvSpPr>
          <p:nvPr>
            <p:ph type="subTitle" idx="1"/>
          </p:nvPr>
        </p:nvSpPr>
        <p:spPr>
          <a:xfrm>
            <a:off x="1524000" y="4091995"/>
            <a:ext cx="9144000" cy="917711"/>
          </a:xfrm>
        </p:spPr>
        <p:txBody>
          <a:bodyPr/>
          <a:lstStyle/>
          <a:p>
            <a:pPr>
              <a:lnSpc>
                <a:spcPct val="100000"/>
              </a:lnSpc>
              <a:spcBef>
                <a:spcPts val="0"/>
              </a:spcBef>
            </a:pPr>
            <a:endParaRPr lang="es-CO" i="1"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371" y="352695"/>
            <a:ext cx="8052262" cy="4598125"/>
          </a:xfrm>
          <a:prstGeom prst="rect">
            <a:avLst/>
          </a:prstGeom>
        </p:spPr>
      </p:pic>
    </p:spTree>
    <p:extLst>
      <p:ext uri="{BB962C8B-B14F-4D97-AF65-F5344CB8AC3E}">
        <p14:creationId xmlns:p14="http://schemas.microsoft.com/office/powerpoint/2010/main" val="4234292227"/>
      </p:ext>
    </p:extLst>
  </p:cSld>
  <p:clrMapOvr>
    <a:masterClrMapping/>
  </p:clrMapOvr>
  <p:transition>
    <p:wheel spokes="3"/>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746204877"/>
              </p:ext>
            </p:extLst>
          </p:nvPr>
        </p:nvGraphicFramePr>
        <p:xfrm>
          <a:off x="4203267" y="757737"/>
          <a:ext cx="6090263" cy="4351336"/>
        </p:xfrm>
        <a:graphic>
          <a:graphicData uri="http://schemas.openxmlformats.org/drawingml/2006/table">
            <a:tbl>
              <a:tblPr>
                <a:tableStyleId>{5C22544A-7EE6-4342-B048-85BDC9FD1C3A}</a:tableStyleId>
              </a:tblPr>
              <a:tblGrid>
                <a:gridCol w="1312113">
                  <a:extLst>
                    <a:ext uri="{9D8B030D-6E8A-4147-A177-3AD203B41FA5}">
                      <a16:colId xmlns:a16="http://schemas.microsoft.com/office/drawing/2014/main" val="3021158858"/>
                    </a:ext>
                  </a:extLst>
                </a:gridCol>
                <a:gridCol w="1517626">
                  <a:extLst>
                    <a:ext uri="{9D8B030D-6E8A-4147-A177-3AD203B41FA5}">
                      <a16:colId xmlns:a16="http://schemas.microsoft.com/office/drawing/2014/main" val="3074874398"/>
                    </a:ext>
                  </a:extLst>
                </a:gridCol>
                <a:gridCol w="1742898">
                  <a:extLst>
                    <a:ext uri="{9D8B030D-6E8A-4147-A177-3AD203B41FA5}">
                      <a16:colId xmlns:a16="http://schemas.microsoft.com/office/drawing/2014/main" val="1780799892"/>
                    </a:ext>
                  </a:extLst>
                </a:gridCol>
                <a:gridCol w="1517626">
                  <a:extLst>
                    <a:ext uri="{9D8B030D-6E8A-4147-A177-3AD203B41FA5}">
                      <a16:colId xmlns:a16="http://schemas.microsoft.com/office/drawing/2014/main" val="3650506940"/>
                    </a:ext>
                  </a:extLst>
                </a:gridCol>
              </a:tblGrid>
              <a:tr h="543917">
                <a:tc>
                  <a:txBody>
                    <a:bodyPr/>
                    <a:lstStyle/>
                    <a:p>
                      <a:pPr algn="ctr" fontAlgn="ctr"/>
                      <a:r>
                        <a:rPr lang="es-CO" sz="1000" u="none" strike="noStrike" dirty="0">
                          <a:effectLst/>
                        </a:rPr>
                        <a:t>MUNICIPIO</a:t>
                      </a:r>
                      <a:endParaRPr lang="es-CO" sz="1000" b="1" i="0" u="none" strike="noStrike" dirty="0">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ESTABLECIMIENTO EDUCATIVO</a:t>
                      </a:r>
                      <a:endParaRPr lang="es-CO" sz="1000" b="1"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TIPO DE ESPACIO</a:t>
                      </a:r>
                      <a:endParaRPr lang="es-CO" sz="1000" b="1"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ESTADO TERMINADO/EN OBRA</a:t>
                      </a:r>
                      <a:endParaRPr lang="es-CO" sz="1000" b="1"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1545111451"/>
                  </a:ext>
                </a:extLst>
              </a:tr>
              <a:tr h="725223">
                <a:tc>
                  <a:txBody>
                    <a:bodyPr/>
                    <a:lstStyle/>
                    <a:p>
                      <a:pPr algn="ctr" fontAlgn="ctr"/>
                      <a:r>
                        <a:rPr lang="es-CO" sz="1000" u="none" strike="noStrike">
                          <a:effectLst/>
                        </a:rPr>
                        <a:t>MAGÜI PAYAN </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 INSTITUCIÓN EDUCATIVA  ELISEO PAYÁN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AMPLIACIÓN Y MEJORAMIENTO DE INFRAESTRUCTURA EDUCATIVA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dirty="0" smtClean="0">
                          <a:effectLst/>
                        </a:rPr>
                        <a:t>MEJORAMIENTO</a:t>
                      </a:r>
                    </a:p>
                    <a:p>
                      <a:pPr algn="ctr" fontAlgn="ctr"/>
                      <a:endParaRPr lang="es-CO" sz="1000" b="0" i="0" u="none" strike="noStrike" dirty="0">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3083389640"/>
                  </a:ext>
                </a:extLst>
              </a:tr>
              <a:tr h="725223">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INSTITUCIÓN EDUCATIVA POLICARPA BOCAS DEL TELEMBI</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DOS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dirty="0" smtClean="0">
                          <a:effectLst/>
                        </a:rPr>
                        <a:t>MEJORAMIENTO</a:t>
                      </a:r>
                    </a:p>
                  </a:txBody>
                  <a:tcPr marL="9065" marR="9065" marT="9065" marB="0" anchor="ctr"/>
                </a:tc>
                <a:extLst>
                  <a:ext uri="{0D108BD9-81ED-4DB2-BD59-A6C34878D82A}">
                    <a16:rowId xmlns:a16="http://schemas.microsoft.com/office/drawing/2014/main" val="3420398091"/>
                  </a:ext>
                </a:extLst>
              </a:tr>
              <a:tr h="362611">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C.E. TAMAJE</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DOS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dirty="0" smtClean="0">
                          <a:effectLst/>
                        </a:rPr>
                        <a:t>MEJORAMIENTO</a:t>
                      </a:r>
                    </a:p>
                  </a:txBody>
                  <a:tcPr marL="9065" marR="9065" marT="9065" marB="0" anchor="ctr"/>
                </a:tc>
                <a:extLst>
                  <a:ext uri="{0D108BD9-81ED-4DB2-BD59-A6C34878D82A}">
                    <a16:rowId xmlns:a16="http://schemas.microsoft.com/office/drawing/2014/main" val="3486346819"/>
                  </a:ext>
                </a:extLst>
              </a:tr>
              <a:tr h="362611">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C.E. PUMBI LAS LAJAS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DOS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000" b="0" i="0" u="none" strike="noStrike" kern="1200" cap="none" spc="0" normalizeH="0" baseline="0" noProof="0" smtClean="0">
                          <a:ln>
                            <a:noFill/>
                          </a:ln>
                          <a:solidFill>
                            <a:prstClr val="black"/>
                          </a:solidFill>
                          <a:effectLst/>
                          <a:uLnTx/>
                          <a:uFillTx/>
                          <a:latin typeface="Calibri"/>
                          <a:ea typeface="+mn-ea"/>
                          <a:cs typeface="+mn-cs"/>
                        </a:rPr>
                        <a:t>MEJORAMIENTO</a:t>
                      </a:r>
                      <a:endParaRPr kumimoji="0" lang="es-CO" sz="1000" b="0" i="0" u="none" strike="noStrike" kern="1200" cap="none" spc="0" normalizeH="0" baseline="0" noProof="0" dirty="0" smtClean="0">
                        <a:ln>
                          <a:noFill/>
                        </a:ln>
                        <a:solidFill>
                          <a:prstClr val="black"/>
                        </a:solidFill>
                        <a:effectLst/>
                        <a:uLnTx/>
                        <a:uFillTx/>
                        <a:latin typeface="Calibri"/>
                        <a:ea typeface="+mn-ea"/>
                        <a:cs typeface="+mn-cs"/>
                      </a:endParaRPr>
                    </a:p>
                  </a:txBody>
                  <a:tcPr marL="9065" marR="9065" marT="9065" marB="0" anchor="ctr"/>
                </a:tc>
                <a:extLst>
                  <a:ext uri="{0D108BD9-81ED-4DB2-BD59-A6C34878D82A}">
                    <a16:rowId xmlns:a16="http://schemas.microsoft.com/office/drawing/2014/main" val="3934746541"/>
                  </a:ext>
                </a:extLst>
              </a:tr>
              <a:tr h="543917">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INSTITUCIÓN EDUCATIVA SAN JOSE DE TELEMBI </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8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000" b="0" i="0" u="none" strike="noStrike" kern="1200" cap="none" spc="0" normalizeH="0" baseline="0" noProof="0" dirty="0" smtClean="0">
                          <a:ln>
                            <a:noFill/>
                          </a:ln>
                          <a:solidFill>
                            <a:prstClr val="black"/>
                          </a:solidFill>
                          <a:effectLst/>
                          <a:uLnTx/>
                          <a:uFillTx/>
                          <a:latin typeface="Calibri"/>
                          <a:ea typeface="+mn-ea"/>
                          <a:cs typeface="+mn-cs"/>
                        </a:rPr>
                        <a:t>MEJORAMIENTO</a:t>
                      </a:r>
                    </a:p>
                  </a:txBody>
                  <a:tcPr marL="9065" marR="9065" marT="9065" marB="0" anchor="ctr"/>
                </a:tc>
                <a:extLst>
                  <a:ext uri="{0D108BD9-81ED-4DB2-BD59-A6C34878D82A}">
                    <a16:rowId xmlns:a16="http://schemas.microsoft.com/office/drawing/2014/main" val="1085889376"/>
                  </a:ext>
                </a:extLst>
              </a:tr>
              <a:tr h="543917">
                <a:tc>
                  <a:txBody>
                    <a:bodyPr/>
                    <a:lstStyle/>
                    <a:p>
                      <a:pPr algn="ctr" fontAlgn="ctr"/>
                      <a:r>
                        <a:rPr lang="es-CO" sz="1000" u="none" strike="noStrike">
                          <a:effectLst/>
                        </a:rPr>
                        <a:t>BARBACOAS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I. E. NORMAL SUPERIOR LA INMACULADA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CONSTRUCCION 16 AULAS Y DOS BATERIAS SANITARIA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000" b="0" i="0" u="none" strike="noStrike" kern="1200" cap="none" spc="0" normalizeH="0" baseline="0" noProof="0" smtClean="0">
                          <a:ln>
                            <a:noFill/>
                          </a:ln>
                          <a:solidFill>
                            <a:prstClr val="black"/>
                          </a:solidFill>
                          <a:effectLst/>
                          <a:uLnTx/>
                          <a:uFillTx/>
                          <a:latin typeface="Calibri"/>
                          <a:ea typeface="+mn-ea"/>
                          <a:cs typeface="+mn-cs"/>
                        </a:rPr>
                        <a:t>MEJORAMIENTO</a:t>
                      </a:r>
                      <a:endParaRPr kumimoji="0" lang="es-CO" sz="1000" b="0" i="0" u="none" strike="noStrike" kern="1200" cap="none" spc="0" normalizeH="0" baseline="0" noProof="0" dirty="0" smtClean="0">
                        <a:ln>
                          <a:noFill/>
                        </a:ln>
                        <a:solidFill>
                          <a:prstClr val="black"/>
                        </a:solidFill>
                        <a:effectLst/>
                        <a:uLnTx/>
                        <a:uFillTx/>
                        <a:latin typeface="Calibri"/>
                        <a:ea typeface="+mn-ea"/>
                        <a:cs typeface="+mn-cs"/>
                      </a:endParaRPr>
                    </a:p>
                  </a:txBody>
                  <a:tcPr marL="9065" marR="9065" marT="9065" marB="0" anchor="ctr"/>
                </a:tc>
                <a:extLst>
                  <a:ext uri="{0D108BD9-81ED-4DB2-BD59-A6C34878D82A}">
                    <a16:rowId xmlns:a16="http://schemas.microsoft.com/office/drawing/2014/main" val="1858024569"/>
                  </a:ext>
                </a:extLst>
              </a:tr>
              <a:tr h="543917">
                <a:tc>
                  <a:txBody>
                    <a:bodyPr/>
                    <a:lstStyle/>
                    <a:p>
                      <a:pPr algn="ctr" fontAlgn="ctr"/>
                      <a:r>
                        <a:rPr lang="es-CO" sz="1000" u="none" strike="noStrike">
                          <a:effectLst/>
                        </a:rPr>
                        <a:t>FRANCISCO PIZARRO</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SEÑOR DEL MAR</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MEJORAMIENTO Y REPARACIÓN DE CUBIERTA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000" b="0" i="0" u="none" strike="noStrike" kern="1200" cap="none" spc="0" normalizeH="0" baseline="0" noProof="0" dirty="0" smtClean="0">
                          <a:ln>
                            <a:noFill/>
                          </a:ln>
                          <a:solidFill>
                            <a:prstClr val="black"/>
                          </a:solidFill>
                          <a:effectLst/>
                          <a:uLnTx/>
                          <a:uFillTx/>
                          <a:latin typeface="Calibri"/>
                          <a:ea typeface="+mn-ea"/>
                          <a:cs typeface="+mn-cs"/>
                        </a:rPr>
                        <a:t>MEJORAMIENTO</a:t>
                      </a:r>
                    </a:p>
                  </a:txBody>
                  <a:tcPr marL="9065" marR="9065" marT="9065" marB="0" anchor="ctr"/>
                </a:tc>
                <a:extLst>
                  <a:ext uri="{0D108BD9-81ED-4DB2-BD59-A6C34878D82A}">
                    <a16:rowId xmlns:a16="http://schemas.microsoft.com/office/drawing/2014/main" val="2170863970"/>
                  </a:ext>
                </a:extLst>
              </a:tr>
            </a:tbl>
          </a:graphicData>
        </a:graphic>
      </p:graphicFrame>
      <p:sp>
        <p:nvSpPr>
          <p:cNvPr id="3" name="Rectángulo 2"/>
          <p:cNvSpPr/>
          <p:nvPr/>
        </p:nvSpPr>
        <p:spPr>
          <a:xfrm>
            <a:off x="0" y="2010075"/>
            <a:ext cx="4203267" cy="923330"/>
          </a:xfrm>
          <a:prstGeom prst="rect">
            <a:avLst/>
          </a:prstGeom>
          <a:noFill/>
        </p:spPr>
        <p:txBody>
          <a:bodyPr wrap="non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rPr>
              <a:t>Transferencias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1232372"/>
      </p:ext>
    </p:extLst>
  </p:cSld>
  <p:clrMapOvr>
    <a:masterClrMapping/>
  </p:clrMapOvr>
  <p:transition>
    <p:wheel spokes="2"/>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256359694"/>
              </p:ext>
            </p:extLst>
          </p:nvPr>
        </p:nvGraphicFramePr>
        <p:xfrm>
          <a:off x="4666161" y="640080"/>
          <a:ext cx="5784125" cy="4140929"/>
        </p:xfrm>
        <a:graphic>
          <a:graphicData uri="http://schemas.openxmlformats.org/drawingml/2006/table">
            <a:tbl>
              <a:tblPr>
                <a:tableStyleId>{5C22544A-7EE6-4342-B048-85BDC9FD1C3A}</a:tableStyleId>
              </a:tblPr>
              <a:tblGrid>
                <a:gridCol w="2826034">
                  <a:extLst>
                    <a:ext uri="{9D8B030D-6E8A-4147-A177-3AD203B41FA5}">
                      <a16:colId xmlns:a16="http://schemas.microsoft.com/office/drawing/2014/main" val="3089591635"/>
                    </a:ext>
                  </a:extLst>
                </a:gridCol>
                <a:gridCol w="2958091">
                  <a:extLst>
                    <a:ext uri="{9D8B030D-6E8A-4147-A177-3AD203B41FA5}">
                      <a16:colId xmlns:a16="http://schemas.microsoft.com/office/drawing/2014/main" val="1444727008"/>
                    </a:ext>
                  </a:extLst>
                </a:gridCol>
              </a:tblGrid>
              <a:tr h="414093">
                <a:tc>
                  <a:txBody>
                    <a:body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C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47596397"/>
                  </a:ext>
                </a:extLst>
              </a:tr>
              <a:tr h="828185">
                <a:tc>
                  <a:txBody>
                    <a:bodyPr/>
                    <a:lstStyle/>
                    <a:p>
                      <a:pPr algn="ctr" fontAlgn="b"/>
                      <a:r>
                        <a:rPr lang="es-CO" sz="2400" u="none" strike="noStrike" dirty="0">
                          <a:effectLst/>
                        </a:rPr>
                        <a:t>MUNICIPIO</a:t>
                      </a:r>
                      <a:endParaRPr lang="es-CO"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TOTAL SEDES POSTULADAS</a:t>
                      </a:r>
                      <a:endParaRPr lang="es-CO"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2600198"/>
                  </a:ext>
                </a:extLst>
              </a:tr>
              <a:tr h="414093">
                <a:tc>
                  <a:txBody>
                    <a:bodyPr/>
                    <a:lstStyle/>
                    <a:p>
                      <a:pPr algn="ctr" fontAlgn="b"/>
                      <a:r>
                        <a:rPr lang="es-CO" sz="2400" u="none" strike="noStrike">
                          <a:effectLst/>
                        </a:rPr>
                        <a:t>Albán</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18</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0654717"/>
                  </a:ext>
                </a:extLst>
              </a:tr>
              <a:tr h="414093">
                <a:tc>
                  <a:txBody>
                    <a:bodyPr/>
                    <a:lstStyle/>
                    <a:p>
                      <a:pPr algn="ctr" fontAlgn="b"/>
                      <a:r>
                        <a:rPr lang="es-CO" sz="2400" u="none" strike="noStrike">
                          <a:effectLst/>
                        </a:rPr>
                        <a:t>Barbacoas </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17</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28177972"/>
                  </a:ext>
                </a:extLst>
              </a:tr>
              <a:tr h="414093">
                <a:tc>
                  <a:txBody>
                    <a:bodyPr/>
                    <a:lstStyle/>
                    <a:p>
                      <a:pPr algn="ctr" fontAlgn="b"/>
                      <a:r>
                        <a:rPr lang="es-CO" sz="2400" u="none" strike="noStrike">
                          <a:effectLst/>
                        </a:rPr>
                        <a:t>El Charco </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69</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9423131"/>
                  </a:ext>
                </a:extLst>
              </a:tr>
              <a:tr h="414093">
                <a:tc>
                  <a:txBody>
                    <a:bodyPr/>
                    <a:lstStyle/>
                    <a:p>
                      <a:pPr algn="ctr" fontAlgn="b"/>
                      <a:r>
                        <a:rPr lang="es-CO" sz="2400" u="none" strike="noStrike">
                          <a:effectLst/>
                        </a:rPr>
                        <a:t>Francisco Pizarro</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2</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6088702"/>
                  </a:ext>
                </a:extLst>
              </a:tr>
              <a:tr h="414093">
                <a:tc>
                  <a:txBody>
                    <a:bodyPr/>
                    <a:lstStyle/>
                    <a:p>
                      <a:pPr algn="ctr" fontAlgn="b"/>
                      <a:r>
                        <a:rPr lang="es-CO" sz="2400" u="none" strike="noStrike">
                          <a:effectLst/>
                        </a:rPr>
                        <a:t>La Tola</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12</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4144361"/>
                  </a:ext>
                </a:extLst>
              </a:tr>
              <a:tr h="414093">
                <a:tc>
                  <a:txBody>
                    <a:bodyPr/>
                    <a:lstStyle/>
                    <a:p>
                      <a:pPr algn="ctr" fontAlgn="b"/>
                      <a:r>
                        <a:rPr lang="es-CO" sz="2400" u="none" strike="noStrike">
                          <a:effectLst/>
                        </a:rPr>
                        <a:t>Magui Payan</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15</a:t>
                      </a:r>
                      <a:endParaRPr lang="es-CO"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8806487"/>
                  </a:ext>
                </a:extLst>
              </a:tr>
              <a:tr h="414093">
                <a:tc>
                  <a:txBody>
                    <a:bodyPr/>
                    <a:lstStyle/>
                    <a:p>
                      <a:pPr algn="ctr" fontAlgn="b"/>
                      <a:r>
                        <a:rPr lang="es-CO" sz="2400" u="none" strike="noStrike">
                          <a:effectLst/>
                        </a:rPr>
                        <a:t>TOTAL</a:t>
                      </a:r>
                      <a:endParaRPr lang="es-CO" sz="2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dirty="0">
                          <a:effectLst/>
                        </a:rPr>
                        <a:t>133</a:t>
                      </a:r>
                      <a:endParaRPr lang="es-CO"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5327553"/>
                  </a:ext>
                </a:extLst>
              </a:tr>
            </a:tbl>
          </a:graphicData>
        </a:graphic>
      </p:graphicFrame>
      <p:sp>
        <p:nvSpPr>
          <p:cNvPr id="3" name="Rectángulo 2"/>
          <p:cNvSpPr/>
          <p:nvPr/>
        </p:nvSpPr>
        <p:spPr>
          <a:xfrm>
            <a:off x="171614" y="2010075"/>
            <a:ext cx="4487062" cy="2585323"/>
          </a:xfrm>
          <a:prstGeom prst="rect">
            <a:avLst/>
          </a:prstGeom>
          <a:noFill/>
        </p:spPr>
        <p:txBody>
          <a:bodyPr wrap="non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rPr>
              <a:t>Postulaciones</a:t>
            </a:r>
          </a:p>
          <a:p>
            <a:pPr algn="ctr"/>
            <a:r>
              <a:rPr lang="es-ES" sz="5400" dirty="0" smtClean="0">
                <a:ln w="0"/>
                <a:effectLst>
                  <a:outerShdw blurRad="38100" dist="19050" dir="2700000" algn="tl" rotWithShape="0">
                    <a:schemeClr val="dk1">
                      <a:alpha val="40000"/>
                    </a:schemeClr>
                  </a:outerShdw>
                </a:effectLst>
              </a:rPr>
              <a:t>A </a:t>
            </a:r>
          </a:p>
          <a:p>
            <a:pPr algn="ctr"/>
            <a:r>
              <a:rPr lang="es-ES" sz="5400" b="0" cap="none" spc="0" dirty="0" smtClean="0">
                <a:ln w="0"/>
                <a:solidFill>
                  <a:schemeClr val="tx1"/>
                </a:solidFill>
                <a:effectLst>
                  <a:outerShdw blurRad="38100" dist="19050" dir="2700000" algn="tl" rotWithShape="0">
                    <a:schemeClr val="dk1">
                      <a:alpha val="40000"/>
                    </a:schemeClr>
                  </a:outerShdw>
                </a:effectLst>
              </a:rPr>
              <a:t>Mejoramientos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97232589"/>
      </p:ext>
    </p:extLst>
  </p:cSld>
  <p:clrMapOvr>
    <a:masterClrMapping/>
  </p:clrMapOvr>
  <p:transition>
    <p:wheel spokes="2"/>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463241036"/>
              </p:ext>
            </p:extLst>
          </p:nvPr>
        </p:nvGraphicFramePr>
        <p:xfrm>
          <a:off x="4134485" y="600982"/>
          <a:ext cx="4653514" cy="4351336"/>
        </p:xfrm>
        <a:graphic>
          <a:graphicData uri="http://schemas.openxmlformats.org/drawingml/2006/table">
            <a:tbl>
              <a:tblPr>
                <a:tableStyleId>{5C22544A-7EE6-4342-B048-85BDC9FD1C3A}</a:tableStyleId>
              </a:tblPr>
              <a:tblGrid>
                <a:gridCol w="1002574">
                  <a:extLst>
                    <a:ext uri="{9D8B030D-6E8A-4147-A177-3AD203B41FA5}">
                      <a16:colId xmlns:a16="http://schemas.microsoft.com/office/drawing/2014/main" val="734919866"/>
                    </a:ext>
                  </a:extLst>
                </a:gridCol>
                <a:gridCol w="1159604">
                  <a:extLst>
                    <a:ext uri="{9D8B030D-6E8A-4147-A177-3AD203B41FA5}">
                      <a16:colId xmlns:a16="http://schemas.microsoft.com/office/drawing/2014/main" val="3343998273"/>
                    </a:ext>
                  </a:extLst>
                </a:gridCol>
                <a:gridCol w="1331732">
                  <a:extLst>
                    <a:ext uri="{9D8B030D-6E8A-4147-A177-3AD203B41FA5}">
                      <a16:colId xmlns:a16="http://schemas.microsoft.com/office/drawing/2014/main" val="4187679670"/>
                    </a:ext>
                  </a:extLst>
                </a:gridCol>
                <a:gridCol w="1159604">
                  <a:extLst>
                    <a:ext uri="{9D8B030D-6E8A-4147-A177-3AD203B41FA5}">
                      <a16:colId xmlns:a16="http://schemas.microsoft.com/office/drawing/2014/main" val="3495562900"/>
                    </a:ext>
                  </a:extLst>
                </a:gridCol>
              </a:tblGrid>
              <a:tr h="543917">
                <a:tc>
                  <a:txBody>
                    <a:bodyPr/>
                    <a:lstStyle/>
                    <a:p>
                      <a:pPr algn="ctr" fontAlgn="ctr"/>
                      <a:r>
                        <a:rPr lang="es-CO" sz="1000" u="none" strike="noStrike">
                          <a:effectLst/>
                        </a:rPr>
                        <a:t>MUNICIPIO</a:t>
                      </a:r>
                      <a:endParaRPr lang="es-CO" sz="1000" b="1"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ESTABLECIMIENTO EDUCATIVO</a:t>
                      </a:r>
                      <a:endParaRPr lang="es-CO" sz="1000" b="1"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TIPO DE ESPACIO</a:t>
                      </a:r>
                      <a:endParaRPr lang="es-CO" sz="1000" b="1"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ESTADO TERMINADO/EN OBRA</a:t>
                      </a:r>
                      <a:endParaRPr lang="es-CO" sz="1000" b="1"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1889554421"/>
                  </a:ext>
                </a:extLst>
              </a:tr>
              <a:tr h="725223">
                <a:tc>
                  <a:txBody>
                    <a:bodyPr/>
                    <a:lstStyle/>
                    <a:p>
                      <a:pPr algn="ctr" fontAlgn="ctr"/>
                      <a:r>
                        <a:rPr lang="es-CO" sz="1000" u="none" strike="noStrike">
                          <a:effectLst/>
                        </a:rPr>
                        <a:t>MAGÜI PAYAN </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 INSTITUCIÓN EDUCATIVA  ELISEO PAYÁN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AMPLIACIÓN Y MEJORAMIENTO DE INFRAESTRUCTURA EDUCATIVA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TERMINADO</a:t>
                      </a:r>
                      <a:endParaRPr lang="es-CO" sz="1000" b="0"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1393054857"/>
                  </a:ext>
                </a:extLst>
              </a:tr>
              <a:tr h="725223">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INSTITUCIÓN EDUCATIVA POLICARPA BOCAS DEL TELEMBI</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DOS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TERMINADO</a:t>
                      </a:r>
                      <a:endParaRPr lang="es-CO" sz="1000" b="0"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1886199406"/>
                  </a:ext>
                </a:extLst>
              </a:tr>
              <a:tr h="362611">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C.E. TAMAJE</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DOS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TERMINADO</a:t>
                      </a:r>
                      <a:endParaRPr lang="es-CO" sz="1000" b="0"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3196088987"/>
                  </a:ext>
                </a:extLst>
              </a:tr>
              <a:tr h="362611">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C.E. PUMBI LAS LAJAS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DOS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TERMINADO</a:t>
                      </a:r>
                      <a:endParaRPr lang="es-CO" sz="1000" b="0"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2643085632"/>
                  </a:ext>
                </a:extLst>
              </a:tr>
              <a:tr h="543917">
                <a:tc>
                  <a:txBody>
                    <a:bodyPr/>
                    <a:lstStyle/>
                    <a:p>
                      <a:pPr algn="ctr" fontAlgn="ctr"/>
                      <a:r>
                        <a:rPr lang="es-CO" sz="1000" u="none" strike="noStrike">
                          <a:effectLst/>
                        </a:rPr>
                        <a:t>ROBERTO PAYAN</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INSTITUCIÓN EDUCATIVA SAN JOSE DE TELEMBI </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CONSTRUCCION DE 8 AULAS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TERMINADO</a:t>
                      </a:r>
                      <a:endParaRPr lang="es-CO" sz="1000" b="0"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2995959117"/>
                  </a:ext>
                </a:extLst>
              </a:tr>
              <a:tr h="543917">
                <a:tc>
                  <a:txBody>
                    <a:bodyPr/>
                    <a:lstStyle/>
                    <a:p>
                      <a:pPr algn="ctr" fontAlgn="ctr"/>
                      <a:r>
                        <a:rPr lang="es-CO" sz="1000" u="none" strike="noStrike">
                          <a:effectLst/>
                        </a:rPr>
                        <a:t>BARBACOAS</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I. E. NORMAL SUPERIOR LA INMACULADA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CONSTRUCCION 16 AULAS Y DOS BATERIAS SANITARIA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TERMINADO</a:t>
                      </a:r>
                      <a:endParaRPr lang="es-CO" sz="1000" b="0" i="0" u="none" strike="noStrike">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1406626206"/>
                  </a:ext>
                </a:extLst>
              </a:tr>
              <a:tr h="543917">
                <a:tc>
                  <a:txBody>
                    <a:bodyPr/>
                    <a:lstStyle/>
                    <a:p>
                      <a:pPr algn="ctr" fontAlgn="ctr"/>
                      <a:r>
                        <a:rPr lang="es-CO" sz="1000" u="none" strike="noStrike">
                          <a:effectLst/>
                        </a:rPr>
                        <a:t>FRANCISCO PIZARRO</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a:effectLst/>
                        </a:rPr>
                        <a:t>SEÑOR DEL MAR</a:t>
                      </a:r>
                      <a:endParaRPr lang="es-CO"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MX" sz="1000" u="none" strike="noStrike">
                          <a:effectLst/>
                        </a:rPr>
                        <a:t>MEJORAMIENTO Y REPARACIÓN DE CUBIERTA</a:t>
                      </a:r>
                      <a:endParaRPr lang="es-MX" sz="1000" b="0" i="0" u="none" strike="noStrike">
                        <a:solidFill>
                          <a:srgbClr val="000000"/>
                        </a:solidFill>
                        <a:effectLst/>
                        <a:latin typeface="Calibri" panose="020F0502020204030204" pitchFamily="34" charset="0"/>
                      </a:endParaRPr>
                    </a:p>
                  </a:txBody>
                  <a:tcPr marL="9065" marR="9065" marT="9065" marB="0" anchor="ctr"/>
                </a:tc>
                <a:tc>
                  <a:txBody>
                    <a:bodyPr/>
                    <a:lstStyle/>
                    <a:p>
                      <a:pPr algn="ctr" fontAlgn="ctr"/>
                      <a:r>
                        <a:rPr lang="es-CO" sz="1000" u="none" strike="noStrike" dirty="0">
                          <a:effectLst/>
                        </a:rPr>
                        <a:t>TERMINADO</a:t>
                      </a:r>
                      <a:endParaRPr lang="es-CO" sz="1000" b="0" i="0" u="none" strike="noStrike" dirty="0">
                        <a:solidFill>
                          <a:srgbClr val="000000"/>
                        </a:solidFill>
                        <a:effectLst/>
                        <a:latin typeface="Calibri" panose="020F0502020204030204" pitchFamily="34" charset="0"/>
                      </a:endParaRPr>
                    </a:p>
                  </a:txBody>
                  <a:tcPr marL="9065" marR="9065" marT="9065" marB="0" anchor="ctr"/>
                </a:tc>
                <a:extLst>
                  <a:ext uri="{0D108BD9-81ED-4DB2-BD59-A6C34878D82A}">
                    <a16:rowId xmlns:a16="http://schemas.microsoft.com/office/drawing/2014/main" val="246894378"/>
                  </a:ext>
                </a:extLst>
              </a:tr>
            </a:tbl>
          </a:graphicData>
        </a:graphic>
      </p:graphicFrame>
      <p:sp>
        <p:nvSpPr>
          <p:cNvPr id="3" name="Rectángulo 2"/>
          <p:cNvSpPr/>
          <p:nvPr/>
        </p:nvSpPr>
        <p:spPr>
          <a:xfrm>
            <a:off x="418127" y="2010075"/>
            <a:ext cx="3367012" cy="923330"/>
          </a:xfrm>
          <a:prstGeom prst="rect">
            <a:avLst/>
          </a:prstGeom>
          <a:noFill/>
        </p:spPr>
        <p:txBody>
          <a:bodyPr wrap="none" lIns="91440" tIns="45720" rIns="91440" bIns="45720">
            <a:spAutoFit/>
          </a:bodyPr>
          <a:lstStyle/>
          <a:p>
            <a:pPr algn="ctr"/>
            <a:r>
              <a:rPr lang="es-ES" sz="5400" dirty="0" smtClean="0">
                <a:ln w="0"/>
                <a:effectLst>
                  <a:outerShdw blurRad="38100" dist="19050" dir="2700000" algn="tl" rotWithShape="0">
                    <a:schemeClr val="dk1">
                      <a:alpha val="40000"/>
                    </a:schemeClr>
                  </a:outerShdw>
                </a:effectLst>
              </a:rPr>
              <a:t>Inversiones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wheel spokes="2"/>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4480" y="1854926"/>
            <a:ext cx="9130937" cy="1323439"/>
          </a:xfrm>
          <a:prstGeom prst="rect">
            <a:avLst/>
          </a:prstGeom>
          <a:noFill/>
        </p:spPr>
        <p:txBody>
          <a:bodyPr wrap="square" rtlCol="0">
            <a:spAutoFit/>
          </a:bodyPr>
          <a:lstStyle/>
          <a:p>
            <a:pPr algn="ctr"/>
            <a:r>
              <a:rPr lang="es-CO" sz="4000" dirty="0" smtClean="0">
                <a:latin typeface="Arial Black" panose="020B0A04020102020204" pitchFamily="34" charset="0"/>
              </a:rPr>
              <a:t>MATRICULA CONTRATADA COMUNIDADES AFRO</a:t>
            </a:r>
            <a:endParaRPr lang="es-CO" sz="4000" dirty="0">
              <a:latin typeface="Arial Black" panose="020B0A04020102020204" pitchFamily="34" charset="0"/>
            </a:endParaRPr>
          </a:p>
        </p:txBody>
      </p:sp>
    </p:spTree>
  </p:cSld>
  <p:clrMapOvr>
    <a:masterClrMapping/>
  </p:clrMapOvr>
  <p:transition>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2575" y="578031"/>
            <a:ext cx="8819334" cy="4343400"/>
          </a:xfrm>
          <a:prstGeom prst="rect">
            <a:avLst/>
          </a:prstGeom>
        </p:spPr>
      </p:pic>
    </p:spTree>
    <p:extLst>
      <p:ext uri="{BB962C8B-B14F-4D97-AF65-F5344CB8AC3E}">
        <p14:creationId xmlns:p14="http://schemas.microsoft.com/office/powerpoint/2010/main" val="1090952309"/>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37855" y="1418835"/>
            <a:ext cx="8603672" cy="367216"/>
          </a:xfrm>
          <a:prstGeom prst="rect">
            <a:avLst/>
          </a:prstGeom>
        </p:spPr>
        <p:txBody>
          <a:bodyPr wrap="square">
            <a:spAutoFit/>
          </a:bodyPr>
          <a:lstStyle/>
          <a:p>
            <a:pPr algn="ctr">
              <a:lnSpc>
                <a:spcPct val="107000"/>
              </a:lnSpc>
              <a:spcAft>
                <a:spcPts val="800"/>
              </a:spcAft>
            </a:pPr>
            <a:endParaRPr lang="es-CO" dirty="0">
              <a:latin typeface="Arial" panose="020B0604020202020204" pitchFamily="34" charset="0"/>
              <a:cs typeface="Arial" panose="020B0604020202020204" pitchFamily="34" charset="0"/>
            </a:endParaRPr>
          </a:p>
        </p:txBody>
      </p:sp>
      <p:sp>
        <p:nvSpPr>
          <p:cNvPr id="6" name="Título 5"/>
          <p:cNvSpPr>
            <a:spLocks noGrp="1"/>
          </p:cNvSpPr>
          <p:nvPr>
            <p:ph type="ctrTitle"/>
          </p:nvPr>
        </p:nvSpPr>
        <p:spPr>
          <a:xfrm>
            <a:off x="1471749" y="1684065"/>
            <a:ext cx="9144000" cy="2387600"/>
          </a:xfrm>
        </p:spPr>
        <p:txBody>
          <a:bodyPr>
            <a:noAutofit/>
          </a:bodyPr>
          <a:lstStyle/>
          <a:p>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t/>
            </a:r>
            <a:br>
              <a:rPr lang="es-ES_tradnl" sz="3600" b="1" dirty="0" smtClean="0"/>
            </a:br>
            <a:r>
              <a:rPr lang="es-ES_tradnl" sz="3600" b="1" dirty="0" smtClean="0">
                <a:effectLst>
                  <a:outerShdw blurRad="38100" dist="38100" dir="2700000" algn="tl">
                    <a:srgbClr val="000000">
                      <a:alpha val="43137"/>
                    </a:srgbClr>
                  </a:outerShdw>
                </a:effectLst>
                <a:latin typeface="Arial Black" panose="020B0A04020102020204" pitchFamily="34" charset="0"/>
              </a:rPr>
              <a:t>INFORME CONTRATO No. 1663-13</a:t>
            </a:r>
            <a:br>
              <a:rPr lang="es-ES_tradnl" sz="3600" b="1" dirty="0" smtClean="0">
                <a:effectLst>
                  <a:outerShdw blurRad="38100" dist="38100" dir="2700000" algn="tl">
                    <a:srgbClr val="000000">
                      <a:alpha val="43137"/>
                    </a:srgbClr>
                  </a:outerShdw>
                </a:effectLst>
                <a:latin typeface="Arial Black" panose="020B0A04020102020204" pitchFamily="34" charset="0"/>
              </a:rPr>
            </a:br>
            <a:r>
              <a:rPr lang="es-ES_tradnl" sz="3600" b="1" dirty="0" smtClean="0">
                <a:effectLst>
                  <a:outerShdw blurRad="38100" dist="38100" dir="2700000" algn="tl">
                    <a:srgbClr val="000000">
                      <a:alpha val="43137"/>
                    </a:srgbClr>
                  </a:outerShdw>
                </a:effectLst>
                <a:latin typeface="Arial Black" panose="020B0A04020102020204" pitchFamily="34" charset="0"/>
              </a:rPr>
              <a:t/>
            </a:r>
            <a:br>
              <a:rPr lang="es-ES_tradnl" sz="3600" b="1" dirty="0" smtClean="0">
                <a:effectLst>
                  <a:outerShdw blurRad="38100" dist="38100" dir="2700000" algn="tl">
                    <a:srgbClr val="000000">
                      <a:alpha val="43137"/>
                    </a:srgbClr>
                  </a:outerShdw>
                </a:effectLst>
                <a:latin typeface="Arial Black" panose="020B0A04020102020204" pitchFamily="34" charset="0"/>
              </a:rPr>
            </a:br>
            <a:r>
              <a:rPr lang="es-CO" sz="3600" b="1" dirty="0" smtClean="0">
                <a:effectLst>
                  <a:outerShdw blurRad="38100" dist="38100" dir="2700000" algn="tl">
                    <a:srgbClr val="000000">
                      <a:alpha val="43137"/>
                    </a:srgbClr>
                  </a:outerShdw>
                </a:effectLst>
                <a:latin typeface="Arial Black" panose="020B0A04020102020204" pitchFamily="34" charset="0"/>
              </a:rPr>
              <a:t>“PROFESIONALIZACIÓN  DE DOCENTES AFRO DEL DEPARTAMENTO DE NARIÑO”</a:t>
            </a:r>
            <a:r>
              <a:rPr lang="es-ES" sz="3600" b="1" dirty="0" smtClean="0">
                <a:effectLst>
                  <a:outerShdw blurRad="38100" dist="38100" dir="2700000" algn="tl">
                    <a:srgbClr val="000000">
                      <a:alpha val="43137"/>
                    </a:srgbClr>
                  </a:outerShdw>
                </a:effectLst>
                <a:latin typeface="Arial Black" panose="020B0A04020102020204" pitchFamily="34" charset="0"/>
              </a:rPr>
              <a:t/>
            </a:r>
            <a:br>
              <a:rPr lang="es-ES" sz="3600" b="1" dirty="0" smtClean="0">
                <a:effectLst>
                  <a:outerShdw blurRad="38100" dist="38100" dir="2700000" algn="tl">
                    <a:srgbClr val="000000">
                      <a:alpha val="43137"/>
                    </a:srgbClr>
                  </a:outerShdw>
                </a:effectLst>
                <a:latin typeface="Arial Black" panose="020B0A04020102020204" pitchFamily="34" charset="0"/>
              </a:rPr>
            </a:br>
            <a:endParaRPr lang="es-ES" sz="3600" b="1" dirty="0">
              <a:effectLst>
                <a:outerShdw blurRad="38100" dist="38100" dir="2700000" algn="tl">
                  <a:srgbClr val="000000">
                    <a:alpha val="43137"/>
                  </a:srgbClr>
                </a:outerShdw>
              </a:effectLst>
              <a:latin typeface="Arial Black" panose="020B0A04020102020204" pitchFamily="34" charset="0"/>
            </a:endParaRPr>
          </a:p>
        </p:txBody>
      </p:sp>
      <p:sp>
        <p:nvSpPr>
          <p:cNvPr id="7" name="Subtítulo 6"/>
          <p:cNvSpPr>
            <a:spLocks noGrp="1"/>
          </p:cNvSpPr>
          <p:nvPr>
            <p:ph type="subTitle" idx="1"/>
          </p:nvPr>
        </p:nvSpPr>
        <p:spPr>
          <a:xfrm>
            <a:off x="1524000" y="4091995"/>
            <a:ext cx="9144000" cy="917711"/>
          </a:xfrm>
        </p:spPr>
        <p:txBody>
          <a:bodyPr/>
          <a:lstStyle/>
          <a:p>
            <a:pPr>
              <a:lnSpc>
                <a:spcPct val="100000"/>
              </a:lnSpc>
              <a:spcBef>
                <a:spcPts val="0"/>
              </a:spcBef>
            </a:pPr>
            <a:r>
              <a:rPr lang="es-CO" i="1" dirty="0" smtClean="0"/>
              <a:t>CONVENIO GOBERNACIÓN DE NARIÑO – UNIVERSIDAD NACIONAL Y A DISTANCIA – UNAD.</a:t>
            </a:r>
            <a:endParaRPr lang="es-CO" i="1" dirty="0"/>
          </a:p>
        </p:txBody>
      </p:sp>
    </p:spTree>
    <p:extLst>
      <p:ext uri="{BB962C8B-B14F-4D97-AF65-F5344CB8AC3E}">
        <p14:creationId xmlns:p14="http://schemas.microsoft.com/office/powerpoint/2010/main" val="3727519669"/>
      </p:ext>
    </p:extLst>
  </p:cSld>
  <p:clrMapOvr>
    <a:masterClrMapping/>
  </p:clrMapOvr>
  <p:transition>
    <p:wheel spokes="3"/>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06779042"/>
              </p:ext>
            </p:extLst>
          </p:nvPr>
        </p:nvGraphicFramePr>
        <p:xfrm>
          <a:off x="627018" y="1500162"/>
          <a:ext cx="10829108" cy="3698854"/>
        </p:xfrm>
        <a:graphic>
          <a:graphicData uri="http://schemas.openxmlformats.org/drawingml/2006/table">
            <a:tbl>
              <a:tblPr>
                <a:tableStyleId>{5C22544A-7EE6-4342-B048-85BDC9FD1C3A}</a:tableStyleId>
              </a:tblPr>
              <a:tblGrid>
                <a:gridCol w="1877732">
                  <a:extLst>
                    <a:ext uri="{9D8B030D-6E8A-4147-A177-3AD203B41FA5}">
                      <a16:colId xmlns:a16="http://schemas.microsoft.com/office/drawing/2014/main" val="3471712215"/>
                    </a:ext>
                  </a:extLst>
                </a:gridCol>
                <a:gridCol w="4861523">
                  <a:extLst>
                    <a:ext uri="{9D8B030D-6E8A-4147-A177-3AD203B41FA5}">
                      <a16:colId xmlns:a16="http://schemas.microsoft.com/office/drawing/2014/main" val="442359927"/>
                    </a:ext>
                  </a:extLst>
                </a:gridCol>
                <a:gridCol w="2546512">
                  <a:extLst>
                    <a:ext uri="{9D8B030D-6E8A-4147-A177-3AD203B41FA5}">
                      <a16:colId xmlns:a16="http://schemas.microsoft.com/office/drawing/2014/main" val="3513599465"/>
                    </a:ext>
                  </a:extLst>
                </a:gridCol>
                <a:gridCol w="1543341">
                  <a:extLst>
                    <a:ext uri="{9D8B030D-6E8A-4147-A177-3AD203B41FA5}">
                      <a16:colId xmlns:a16="http://schemas.microsoft.com/office/drawing/2014/main" val="2653972027"/>
                    </a:ext>
                  </a:extLst>
                </a:gridCol>
              </a:tblGrid>
              <a:tr h="408713">
                <a:tc>
                  <a:txBody>
                    <a:bodyPr/>
                    <a:lstStyle/>
                    <a:p>
                      <a:pPr algn="ctr" fontAlgn="ctr"/>
                      <a:r>
                        <a:rPr lang="es-CO" sz="2400" u="none" strike="noStrike" dirty="0">
                          <a:effectLst/>
                        </a:rPr>
                        <a:t>Municipio</a:t>
                      </a:r>
                      <a:endParaRPr lang="es-CO"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CO" sz="2400" u="none" strike="noStrike">
                          <a:effectLst/>
                        </a:rPr>
                        <a:t>Nº Establecimiento educativos</a:t>
                      </a:r>
                      <a:endParaRPr lang="es-CO"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a:effectLst/>
                        </a:rPr>
                        <a:t>Operador</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a:effectLst/>
                        </a:rPr>
                        <a:t>Matricula</a:t>
                      </a:r>
                      <a:endParaRPr lang="es-CO"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8787879"/>
                  </a:ext>
                </a:extLst>
              </a:tr>
              <a:tr h="408713">
                <a:tc>
                  <a:txBody>
                    <a:bodyPr/>
                    <a:lstStyle/>
                    <a:p>
                      <a:pPr algn="l" fontAlgn="b"/>
                      <a:r>
                        <a:rPr lang="es-CO" sz="2400" u="none" strike="noStrike" dirty="0">
                          <a:effectLst/>
                        </a:rPr>
                        <a:t>Barbacoas </a:t>
                      </a:r>
                      <a:endParaRPr lang="es-CO"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dirty="0">
                          <a:effectLst/>
                        </a:rPr>
                        <a:t>15</a:t>
                      </a:r>
                      <a:endParaRPr lang="es-CO"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a:effectLst/>
                        </a:rPr>
                        <a:t>Diocesis de Pasto</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a:effectLst/>
                        </a:rPr>
                        <a:t>157</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311283"/>
                  </a:ext>
                </a:extLst>
              </a:tr>
              <a:tr h="408713">
                <a:tc>
                  <a:txBody>
                    <a:bodyPr/>
                    <a:lstStyle/>
                    <a:p>
                      <a:pPr algn="l" fontAlgn="b"/>
                      <a:r>
                        <a:rPr lang="es-CO" sz="2400" u="none" strike="noStrike">
                          <a:effectLst/>
                        </a:rPr>
                        <a:t>El Charco</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dirty="0">
                          <a:effectLst/>
                        </a:rPr>
                        <a:t>23</a:t>
                      </a:r>
                      <a:endParaRPr lang="es-CO"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a:effectLst/>
                        </a:rPr>
                        <a:t>Diocesis de Pasto</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a:effectLst/>
                        </a:rPr>
                        <a:t>778</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3188122"/>
                  </a:ext>
                </a:extLst>
              </a:tr>
              <a:tr h="408713">
                <a:tc>
                  <a:txBody>
                    <a:bodyPr/>
                    <a:lstStyle/>
                    <a:p>
                      <a:pPr algn="l" fontAlgn="b"/>
                      <a:r>
                        <a:rPr lang="es-CO" sz="2400" u="none" strike="noStrike">
                          <a:effectLst/>
                        </a:rPr>
                        <a:t>La Tola </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a:effectLst/>
                        </a:rPr>
                        <a:t>1</a:t>
                      </a:r>
                      <a:endParaRPr lang="es-CO"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a:effectLst/>
                        </a:rPr>
                        <a:t>Diocesis de Tumaco</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a:effectLst/>
                        </a:rPr>
                        <a:t>16</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903332"/>
                  </a:ext>
                </a:extLst>
              </a:tr>
              <a:tr h="408713">
                <a:tc>
                  <a:txBody>
                    <a:bodyPr/>
                    <a:lstStyle/>
                    <a:p>
                      <a:pPr algn="l" fontAlgn="b"/>
                      <a:r>
                        <a:rPr lang="es-CO" sz="2400" u="none" strike="noStrike">
                          <a:effectLst/>
                        </a:rPr>
                        <a:t>Magüi</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dirty="0">
                          <a:effectLst/>
                        </a:rPr>
                        <a:t>26</a:t>
                      </a:r>
                      <a:endParaRPr lang="es-CO"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a:effectLst/>
                        </a:rPr>
                        <a:t>Diocesis de Pasto</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a:effectLst/>
                        </a:rPr>
                        <a:t>689</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379996"/>
                  </a:ext>
                </a:extLst>
              </a:tr>
              <a:tr h="408713">
                <a:tc>
                  <a:txBody>
                    <a:bodyPr/>
                    <a:lstStyle/>
                    <a:p>
                      <a:pPr algn="l" fontAlgn="b"/>
                      <a:r>
                        <a:rPr lang="es-CO" sz="2400" u="none" strike="noStrike">
                          <a:effectLst/>
                        </a:rPr>
                        <a:t>Olaya Herrera</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dirty="0">
                          <a:effectLst/>
                        </a:rPr>
                        <a:t>29</a:t>
                      </a:r>
                      <a:endParaRPr lang="es-CO"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dirty="0" err="1">
                          <a:effectLst/>
                        </a:rPr>
                        <a:t>Diocesis</a:t>
                      </a:r>
                      <a:r>
                        <a:rPr lang="es-CO" sz="2400" u="none" strike="noStrike" dirty="0">
                          <a:effectLst/>
                        </a:rPr>
                        <a:t> de Tumaco</a:t>
                      </a:r>
                      <a:endParaRPr lang="es-CO"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a:effectLst/>
                        </a:rPr>
                        <a:t>514</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9079904"/>
                  </a:ext>
                </a:extLst>
              </a:tr>
              <a:tr h="408713">
                <a:tc>
                  <a:txBody>
                    <a:bodyPr/>
                    <a:lstStyle/>
                    <a:p>
                      <a:pPr algn="l" fontAlgn="b"/>
                      <a:r>
                        <a:rPr lang="es-CO" sz="2400" u="none" strike="noStrike">
                          <a:effectLst/>
                        </a:rPr>
                        <a:t>Roberto Payan</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a:effectLst/>
                        </a:rPr>
                        <a:t>24</a:t>
                      </a:r>
                      <a:endParaRPr lang="es-CO"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dirty="0" err="1">
                          <a:effectLst/>
                        </a:rPr>
                        <a:t>Diocesis</a:t>
                      </a:r>
                      <a:r>
                        <a:rPr lang="es-CO" sz="2400" u="none" strike="noStrike" dirty="0">
                          <a:effectLst/>
                        </a:rPr>
                        <a:t> de Pasto</a:t>
                      </a:r>
                      <a:endParaRPr lang="es-CO"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a:effectLst/>
                        </a:rPr>
                        <a:t>469</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1213888"/>
                  </a:ext>
                </a:extLst>
              </a:tr>
              <a:tr h="408713">
                <a:tc>
                  <a:txBody>
                    <a:bodyPr/>
                    <a:lstStyle/>
                    <a:p>
                      <a:pPr algn="l" fontAlgn="b"/>
                      <a:r>
                        <a:rPr lang="es-CO" sz="2400" u="none" strike="noStrike">
                          <a:effectLst/>
                        </a:rPr>
                        <a:t>Santa Barbara</a:t>
                      </a:r>
                      <a:endParaRPr lang="es-CO"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a:effectLst/>
                        </a:rPr>
                        <a:t>32</a:t>
                      </a:r>
                      <a:endParaRPr lang="es-CO" sz="2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dirty="0" err="1">
                          <a:effectLst/>
                        </a:rPr>
                        <a:t>Diocesis</a:t>
                      </a:r>
                      <a:r>
                        <a:rPr lang="es-CO" sz="2400" u="none" strike="noStrike" dirty="0">
                          <a:effectLst/>
                        </a:rPr>
                        <a:t> de Pasto</a:t>
                      </a:r>
                      <a:endParaRPr lang="es-CO"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2400" u="none" strike="noStrike">
                          <a:effectLst/>
                        </a:rPr>
                        <a:t>379</a:t>
                      </a:r>
                      <a:endParaRPr lang="es-CO"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47921995"/>
                  </a:ext>
                </a:extLst>
              </a:tr>
              <a:tr h="429150">
                <a:tc>
                  <a:txBody>
                    <a:bodyPr/>
                    <a:lstStyle/>
                    <a:p>
                      <a:pPr algn="l" fontAlgn="b"/>
                      <a:r>
                        <a:rPr lang="es-CO" sz="2400" u="none" strike="noStrike" dirty="0">
                          <a:effectLst/>
                        </a:rPr>
                        <a:t> </a:t>
                      </a:r>
                      <a:r>
                        <a:rPr lang="es-CO" sz="2400" u="none" strike="noStrike" dirty="0" smtClean="0">
                          <a:effectLst/>
                        </a:rPr>
                        <a:t>TOTAL</a:t>
                      </a:r>
                      <a:endParaRPr lang="es-CO"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a:effectLst/>
                        </a:rPr>
                        <a:t>150</a:t>
                      </a:r>
                      <a:endParaRPr lang="es-CO" sz="24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s-CO" sz="2400" u="none" strike="noStrike" dirty="0">
                          <a:effectLst/>
                        </a:rPr>
                        <a:t> </a:t>
                      </a:r>
                      <a:endParaRPr lang="es-CO"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s-CO" sz="2400" u="none" strike="noStrike" dirty="0">
                          <a:effectLst/>
                        </a:rPr>
                        <a:t>3002</a:t>
                      </a:r>
                      <a:endParaRPr lang="es-CO" sz="2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62756097"/>
                  </a:ext>
                </a:extLst>
              </a:tr>
            </a:tbl>
          </a:graphicData>
        </a:graphic>
      </p:graphicFrame>
      <p:sp>
        <p:nvSpPr>
          <p:cNvPr id="3" name="Rectángulo 2"/>
          <p:cNvSpPr/>
          <p:nvPr/>
        </p:nvSpPr>
        <p:spPr>
          <a:xfrm>
            <a:off x="2399172" y="393952"/>
            <a:ext cx="6087372" cy="923330"/>
          </a:xfrm>
          <a:prstGeom prst="rect">
            <a:avLst/>
          </a:prstGeom>
          <a:noFill/>
        </p:spPr>
        <p:txBody>
          <a:bodyPr wrap="non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rPr>
              <a:t>Matrícula contratada</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wheel spokes="2"/>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009392326"/>
              </p:ext>
            </p:extLst>
          </p:nvPr>
        </p:nvGraphicFramePr>
        <p:xfrm>
          <a:off x="836023" y="1698173"/>
          <a:ext cx="10267406" cy="3004456"/>
        </p:xfrm>
        <a:graphic>
          <a:graphicData uri="http://schemas.openxmlformats.org/drawingml/2006/table">
            <a:tbl>
              <a:tblPr>
                <a:tableStyleId>{5C22544A-7EE6-4342-B048-85BDC9FD1C3A}</a:tableStyleId>
              </a:tblPr>
              <a:tblGrid>
                <a:gridCol w="6737985">
                  <a:extLst>
                    <a:ext uri="{9D8B030D-6E8A-4147-A177-3AD203B41FA5}">
                      <a16:colId xmlns:a16="http://schemas.microsoft.com/office/drawing/2014/main" val="1722638765"/>
                    </a:ext>
                  </a:extLst>
                </a:gridCol>
                <a:gridCol w="3529421">
                  <a:extLst>
                    <a:ext uri="{9D8B030D-6E8A-4147-A177-3AD203B41FA5}">
                      <a16:colId xmlns:a16="http://schemas.microsoft.com/office/drawing/2014/main" val="735634915"/>
                    </a:ext>
                  </a:extLst>
                </a:gridCol>
              </a:tblGrid>
              <a:tr h="741841">
                <a:tc>
                  <a:txBody>
                    <a:bodyPr/>
                    <a:lstStyle/>
                    <a:p>
                      <a:pPr algn="l" fontAlgn="b"/>
                      <a:r>
                        <a:rPr lang="es-CO" sz="2800" u="none" strike="noStrike" dirty="0" smtClean="0">
                          <a:effectLst/>
                        </a:rPr>
                        <a:t>Diócesis </a:t>
                      </a:r>
                      <a:r>
                        <a:rPr lang="es-CO" sz="2800" u="none" strike="noStrike" dirty="0">
                          <a:effectLst/>
                        </a:rPr>
                        <a:t>de Pasto </a:t>
                      </a:r>
                      <a:r>
                        <a:rPr lang="es-CO" sz="2800" u="none" strike="noStrike" dirty="0" smtClean="0">
                          <a:effectLst/>
                        </a:rPr>
                        <a:t>Contrato </a:t>
                      </a:r>
                      <a:r>
                        <a:rPr lang="es-CO" sz="2800" u="none" strike="noStrike" dirty="0">
                          <a:effectLst/>
                        </a:rPr>
                        <a:t>Nº 761 de 2019</a:t>
                      </a:r>
                      <a:endParaRPr lang="es-CO"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O" sz="2800" u="none" strike="noStrike">
                          <a:effectLst/>
                        </a:rPr>
                        <a:t>$ 5.707.196.684,00</a:t>
                      </a:r>
                      <a:endParaRPr lang="es-CO"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8984929"/>
                  </a:ext>
                </a:extLst>
              </a:tr>
              <a:tr h="741841">
                <a:tc>
                  <a:txBody>
                    <a:bodyPr/>
                    <a:lstStyle/>
                    <a:p>
                      <a:pPr algn="l" fontAlgn="b"/>
                      <a:r>
                        <a:rPr lang="es-CO" sz="2800" u="none" strike="noStrike" dirty="0" smtClean="0">
                          <a:effectLst/>
                        </a:rPr>
                        <a:t>Diócesis </a:t>
                      </a:r>
                      <a:r>
                        <a:rPr lang="es-CO" sz="2800" u="none" strike="noStrike" dirty="0">
                          <a:effectLst/>
                        </a:rPr>
                        <a:t>de Pasto </a:t>
                      </a:r>
                      <a:r>
                        <a:rPr lang="es-CO" sz="2800" u="none" strike="noStrike" dirty="0" smtClean="0">
                          <a:effectLst/>
                        </a:rPr>
                        <a:t>Contrato </a:t>
                      </a:r>
                      <a:r>
                        <a:rPr lang="es-CO" sz="2800" u="none" strike="noStrike" dirty="0">
                          <a:effectLst/>
                        </a:rPr>
                        <a:t>Nº 1285 de 2019</a:t>
                      </a:r>
                      <a:endParaRPr lang="es-CO"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O" sz="2800" u="none" strike="noStrike">
                          <a:effectLst/>
                        </a:rPr>
                        <a:t>$ 948.402.575,00</a:t>
                      </a:r>
                      <a:endParaRPr lang="es-CO"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2469965"/>
                  </a:ext>
                </a:extLst>
              </a:tr>
              <a:tr h="741841">
                <a:tc>
                  <a:txBody>
                    <a:bodyPr/>
                    <a:lstStyle/>
                    <a:p>
                      <a:pPr algn="l" fontAlgn="b"/>
                      <a:r>
                        <a:rPr lang="pt-BR" sz="2800" u="none" strike="noStrike" dirty="0" err="1" smtClean="0">
                          <a:effectLst/>
                        </a:rPr>
                        <a:t>Diócesis</a:t>
                      </a:r>
                      <a:r>
                        <a:rPr lang="pt-BR" sz="2800" u="none" strike="noStrike" dirty="0" smtClean="0">
                          <a:effectLst/>
                        </a:rPr>
                        <a:t> </a:t>
                      </a:r>
                      <a:r>
                        <a:rPr lang="pt-BR" sz="2800" u="none" strike="noStrike" dirty="0">
                          <a:effectLst/>
                        </a:rPr>
                        <a:t>de </a:t>
                      </a:r>
                      <a:r>
                        <a:rPr lang="pt-BR" sz="2800" u="none" strike="noStrike" dirty="0" err="1">
                          <a:effectLst/>
                        </a:rPr>
                        <a:t>Tumaco</a:t>
                      </a:r>
                      <a:r>
                        <a:rPr lang="pt-BR" sz="2800" u="none" strike="noStrike" dirty="0">
                          <a:effectLst/>
                        </a:rPr>
                        <a:t> </a:t>
                      </a:r>
                      <a:r>
                        <a:rPr lang="pt-BR" sz="2800" u="none" strike="noStrike" dirty="0" smtClean="0">
                          <a:effectLst/>
                        </a:rPr>
                        <a:t>Contrato </a:t>
                      </a:r>
                      <a:r>
                        <a:rPr lang="pt-BR" sz="2800" u="none" strike="noStrike" dirty="0">
                          <a:effectLst/>
                        </a:rPr>
                        <a:t>Nº 762 de  2019</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CO" sz="2800" u="none" strike="noStrike" dirty="0">
                          <a:effectLst/>
                        </a:rPr>
                        <a:t>$ 1.058.217.610,00</a:t>
                      </a:r>
                      <a:endParaRPr lang="es-CO"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2236381"/>
                  </a:ext>
                </a:extLst>
              </a:tr>
              <a:tr h="778933">
                <a:tc>
                  <a:txBody>
                    <a:bodyPr/>
                    <a:lstStyle/>
                    <a:p>
                      <a:pPr algn="ctr" fontAlgn="ctr"/>
                      <a:r>
                        <a:rPr lang="es-CO" sz="2800" u="none" strike="noStrike">
                          <a:effectLst/>
                        </a:rPr>
                        <a:t>Total</a:t>
                      </a:r>
                      <a:endParaRPr lang="es-CO" sz="2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2800" u="none" strike="noStrike" dirty="0">
                          <a:effectLst/>
                        </a:rPr>
                        <a:t>$ 7.713.816.869,00</a:t>
                      </a:r>
                      <a:endParaRPr lang="es-CO" sz="2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9966153"/>
                  </a:ext>
                </a:extLst>
              </a:tr>
            </a:tbl>
          </a:graphicData>
        </a:graphic>
      </p:graphicFrame>
    </p:spTree>
  </p:cSld>
  <p:clrMapOvr>
    <a:masterClrMapping/>
  </p:clrMapOvr>
  <p:transition>
    <p:wheel spokes="2"/>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947" y="182879"/>
            <a:ext cx="7698105" cy="5120640"/>
          </a:xfrm>
          <a:prstGeom prst="rect">
            <a:avLst/>
          </a:prstGeom>
        </p:spPr>
      </p:pic>
    </p:spTree>
  </p:cSld>
  <p:clrMapOvr>
    <a:masterClrMapping/>
  </p:clrMapOvr>
  <p:transition>
    <p:wheel spokes="2"/>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00500" y="2266950"/>
            <a:ext cx="3844835" cy="1323439"/>
          </a:xfrm>
          <a:prstGeom prst="rect">
            <a:avLst/>
          </a:prstGeom>
          <a:noFill/>
        </p:spPr>
        <p:txBody>
          <a:bodyPr wrap="none" rtlCol="0">
            <a:spAutoFit/>
          </a:bodyPr>
          <a:lstStyle/>
          <a:p>
            <a:r>
              <a:rPr lang="es-ES" sz="8000" dirty="0"/>
              <a:t>GRACIAS</a:t>
            </a:r>
            <a:endParaRPr lang="es-ES" dirty="0"/>
          </a:p>
        </p:txBody>
      </p:sp>
    </p:spTree>
    <p:extLst>
      <p:ext uri="{BB962C8B-B14F-4D97-AF65-F5344CB8AC3E}">
        <p14:creationId xmlns:p14="http://schemas.microsoft.com/office/powerpoint/2010/main" val="3057808010"/>
      </p:ext>
    </p:extLst>
  </p:cSld>
  <p:clrMapOvr>
    <a:masterClrMapping/>
  </p:clrMapOvr>
  <p:transition>
    <p:wheel spokes="2"/>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93670" y="1489166"/>
            <a:ext cx="8843554" cy="4062651"/>
          </a:xfrm>
          <a:prstGeom prst="rect">
            <a:avLst/>
          </a:prstGeom>
          <a:noFill/>
        </p:spPr>
        <p:txBody>
          <a:bodyPr wrap="square" rtlCol="0">
            <a:spAutoFit/>
          </a:bodyPr>
          <a:lstStyle/>
          <a:p>
            <a:pPr algn="just"/>
            <a:r>
              <a:rPr lang="es-CO" sz="2400" dirty="0" smtClean="0"/>
              <a:t> </a:t>
            </a:r>
            <a:r>
              <a:rPr lang="es-CO" sz="4000" dirty="0" smtClean="0"/>
              <a:t>El Departamento de Nariño presentó ante el OCAD el proyecto “APOYO DE PROFESIONALIZACION DE PERSONAL DOCENTE AFRO DEL DEPARTAMENTO DE NARIÑO”, el cual fue aprobado el 19 de Noviembre del 2012.</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4"/>
          <p:cNvSpPr txBox="1">
            <a:spLocks/>
          </p:cNvSpPr>
          <p:nvPr/>
        </p:nvSpPr>
        <p:spPr>
          <a:xfrm>
            <a:off x="563880" y="182881"/>
            <a:ext cx="10515600" cy="565621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es-CO" sz="2400" dirty="0" smtClean="0"/>
          </a:p>
          <a:p>
            <a:pPr marL="0" indent="0" algn="just">
              <a:lnSpc>
                <a:spcPct val="100000"/>
              </a:lnSpc>
              <a:spcBef>
                <a:spcPts val="0"/>
              </a:spcBef>
              <a:buNone/>
            </a:pPr>
            <a:endParaRPr lang="es-CO" sz="2400" dirty="0" smtClean="0"/>
          </a:p>
          <a:p>
            <a:pPr marL="0" indent="0" algn="just">
              <a:lnSpc>
                <a:spcPct val="100000"/>
              </a:lnSpc>
              <a:spcBef>
                <a:spcPts val="0"/>
              </a:spcBef>
              <a:buNone/>
            </a:pPr>
            <a:endParaRPr lang="es-CO" sz="2400" dirty="0" smtClean="0"/>
          </a:p>
          <a:p>
            <a:pPr marL="0" indent="0" algn="just">
              <a:lnSpc>
                <a:spcPct val="100000"/>
              </a:lnSpc>
              <a:spcBef>
                <a:spcPts val="0"/>
              </a:spcBef>
              <a:buNone/>
            </a:pPr>
            <a:endParaRPr lang="es-CO" sz="2400" dirty="0" smtClean="0"/>
          </a:p>
          <a:p>
            <a:pPr marL="0" indent="0" algn="just">
              <a:lnSpc>
                <a:spcPct val="100000"/>
              </a:lnSpc>
              <a:spcBef>
                <a:spcPts val="0"/>
              </a:spcBef>
              <a:buNone/>
            </a:pPr>
            <a:r>
              <a:rPr lang="es-CO" sz="2400" dirty="0" smtClean="0"/>
              <a:t>El 8 de noviembre del 2013, el Departamento de Nariño y la Universidad Nacional Abierta y a Distancia UNAD firmaron contrato interadministrativo No. 1663-13, por un valor de $4.745.000.000</a:t>
            </a:r>
          </a:p>
          <a:p>
            <a:pPr marL="0" indent="0" algn="just">
              <a:lnSpc>
                <a:spcPct val="100000"/>
              </a:lnSpc>
              <a:spcBef>
                <a:spcPts val="0"/>
              </a:spcBef>
              <a:buNone/>
            </a:pPr>
            <a:r>
              <a:rPr lang="es-CO" sz="2400" b="1" u="sng" dirty="0" smtClean="0">
                <a:effectLst>
                  <a:outerShdw blurRad="38100" dist="38100" dir="2700000" algn="tl">
                    <a:srgbClr val="000000">
                      <a:alpha val="43137"/>
                    </a:srgbClr>
                  </a:outerShdw>
                </a:effectLst>
              </a:rPr>
              <a:t>Objeto:</a:t>
            </a:r>
            <a:r>
              <a:rPr lang="es-CO" sz="2400" dirty="0" smtClean="0"/>
              <a:t> </a:t>
            </a:r>
            <a:r>
              <a:rPr lang="es-CO" sz="2400" i="1" dirty="0" smtClean="0"/>
              <a:t>“La Universidad se compromete a facilitar el acceso a la educación profesional de  docentes </a:t>
            </a:r>
            <a:r>
              <a:rPr lang="es-CO" sz="2400" i="1" dirty="0" err="1" smtClean="0"/>
              <a:t>Afronariñenses</a:t>
            </a:r>
            <a:r>
              <a:rPr lang="es-CO" sz="2400" i="1" dirty="0" smtClean="0"/>
              <a:t> con nivel de formación bachiller, normalista, técnico y/o tecnólogo del Departamento de Nariño, para desarrollar el proceso de profesionalización en el programa profesional de Licenciatura en </a:t>
            </a:r>
            <a:r>
              <a:rPr lang="es-CO" sz="2400" i="1" dirty="0" err="1" smtClean="0"/>
              <a:t>Etnoeducación</a:t>
            </a:r>
            <a:r>
              <a:rPr lang="es-CO" sz="2400" i="1" dirty="0" smtClean="0"/>
              <a:t>, a través del sistema tradicional y campus virtual, que cumplan con los requisitos exigidos por la UNAD (…)</a:t>
            </a:r>
            <a:endParaRPr lang="es-CO" sz="2400" dirty="0"/>
          </a:p>
        </p:txBody>
      </p:sp>
    </p:spTree>
    <p:extLst>
      <p:ext uri="{BB962C8B-B14F-4D97-AF65-F5344CB8AC3E}">
        <p14:creationId xmlns:p14="http://schemas.microsoft.com/office/powerpoint/2010/main" val="86636429"/>
      </p:ext>
    </p:extLst>
  </p:cSld>
  <p:clrMapOvr>
    <a:masterClrMapping/>
  </p:clrMapOvr>
  <p:transition>
    <p:wheel spokes="2"/>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28258" y="1314102"/>
            <a:ext cx="9815448" cy="4154984"/>
          </a:xfrm>
          <a:prstGeom prst="rect">
            <a:avLst/>
          </a:prstGeom>
        </p:spPr>
        <p:txBody>
          <a:bodyPr wrap="square">
            <a:spAutoFit/>
          </a:bodyPr>
          <a:lstStyle/>
          <a:p>
            <a:pPr algn="just"/>
            <a:r>
              <a:rPr lang="es-CO" sz="2400" dirty="0" smtClean="0"/>
              <a:t>El proceso de selección de los beneficiarios de este proyecto, estuvo a cargo de los líderes comunitarios de cada una de las regiones beneficiadas.</a:t>
            </a:r>
          </a:p>
          <a:p>
            <a:pPr algn="just"/>
            <a:endParaRPr lang="es-CO" sz="2400" dirty="0" smtClean="0"/>
          </a:p>
          <a:p>
            <a:pPr algn="just"/>
            <a:r>
              <a:rPr lang="es-CO" sz="2400" dirty="0" smtClean="0"/>
              <a:t>Este contrato ha tenido dos modificaciones: </a:t>
            </a:r>
          </a:p>
          <a:p>
            <a:pPr marL="342900" indent="-342900" algn="just">
              <a:buFont typeface="Arial" panose="020B0604020202020204" pitchFamily="34" charset="0"/>
              <a:buChar char="•"/>
            </a:pPr>
            <a:r>
              <a:rPr lang="es-CO" sz="2400" dirty="0" smtClean="0"/>
              <a:t>la primera modificación </a:t>
            </a:r>
            <a:r>
              <a:rPr lang="es-CO" sz="2400" dirty="0"/>
              <a:t>d</a:t>
            </a:r>
            <a:r>
              <a:rPr lang="es-CO" sz="2400" dirty="0" smtClean="0"/>
              <a:t>el 20 de Febrero del 2014 Modificación No. 1 </a:t>
            </a:r>
            <a:r>
              <a:rPr lang="es-CO" sz="2400" dirty="0" smtClean="0">
                <a:effectLst>
                  <a:outerShdw blurRad="50800" dist="38100" algn="tr" rotWithShape="0">
                    <a:prstClr val="black">
                      <a:alpha val="40000"/>
                    </a:prstClr>
                  </a:outerShdw>
                </a:effectLst>
              </a:rPr>
              <a:t>“Plazo de ejecución”</a:t>
            </a:r>
            <a:r>
              <a:rPr lang="es-CO" sz="2400" dirty="0" smtClean="0"/>
              <a:t> establece que: </a:t>
            </a:r>
            <a:r>
              <a:rPr lang="es-CO" sz="2400" i="1" dirty="0" smtClean="0"/>
              <a:t>“El contrato tendrá una duración de seis años, tiempo en el cual se cubrirá los 10 periodos académicos presupuestados para la profesionalización de los docentes Afro del Departamento de Nariño. La fecha de finalización del contrato es el 30 de Abril del 2019. (antes 5 años)</a:t>
            </a:r>
            <a:endParaRPr lang="es-ES" sz="2400" dirty="0" smtClean="0"/>
          </a:p>
          <a:p>
            <a:pPr algn="just"/>
            <a:endParaRPr lang="es-ES" sz="2400" dirty="0"/>
          </a:p>
        </p:txBody>
      </p:sp>
    </p:spTree>
    <p:extLst>
      <p:ext uri="{BB962C8B-B14F-4D97-AF65-F5344CB8AC3E}">
        <p14:creationId xmlns:p14="http://schemas.microsoft.com/office/powerpoint/2010/main" val="2119155785"/>
      </p:ext>
    </p:extLst>
  </p:cSld>
  <p:clrMapOvr>
    <a:masterClrMapping/>
  </p:clrMapOvr>
  <p:transition>
    <p:wheel spokes="2"/>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p:cNvSpPr txBox="1">
            <a:spLocks/>
          </p:cNvSpPr>
          <p:nvPr/>
        </p:nvSpPr>
        <p:spPr>
          <a:xfrm>
            <a:off x="838200" y="365125"/>
            <a:ext cx="10515600" cy="6145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endParaRPr lang="es-ES" sz="2200" dirty="0"/>
          </a:p>
        </p:txBody>
      </p:sp>
      <p:sp>
        <p:nvSpPr>
          <p:cNvPr id="7" name="6 CuadroTexto"/>
          <p:cNvSpPr txBox="1"/>
          <p:nvPr/>
        </p:nvSpPr>
        <p:spPr>
          <a:xfrm>
            <a:off x="1436914" y="1058092"/>
            <a:ext cx="9117874" cy="4431983"/>
          </a:xfrm>
          <a:prstGeom prst="rect">
            <a:avLst/>
          </a:prstGeom>
          <a:noFill/>
        </p:spPr>
        <p:txBody>
          <a:bodyPr wrap="square" rtlCol="0">
            <a:spAutoFit/>
          </a:bodyPr>
          <a:lstStyle/>
          <a:p>
            <a:pPr algn="just"/>
            <a:endParaRPr lang="es-CO" sz="2400" dirty="0" smtClean="0"/>
          </a:p>
          <a:p>
            <a:pPr algn="just"/>
            <a:r>
              <a:rPr lang="es-CO" sz="2400" dirty="0" smtClean="0"/>
              <a:t>segunda modificación </a:t>
            </a:r>
            <a:r>
              <a:rPr lang="es-CO" sz="2400" dirty="0"/>
              <a:t>d</a:t>
            </a:r>
            <a:r>
              <a:rPr lang="es-CO" sz="2400" dirty="0" smtClean="0"/>
              <a:t>el 5 de Diciembre de 2018 para el proceso de nivelación a las siguientes cláusulas: </a:t>
            </a:r>
            <a:r>
              <a:rPr lang="es-CO" sz="2400" dirty="0" smtClean="0">
                <a:effectLst>
                  <a:outerShdw blurRad="50800" dist="38100" algn="tr" rotWithShape="0">
                    <a:prstClr val="black">
                      <a:alpha val="40000"/>
                    </a:prstClr>
                  </a:outerShdw>
                </a:effectLst>
              </a:rPr>
              <a:t>Obligaciones de las partes: </a:t>
            </a:r>
            <a:r>
              <a:rPr lang="es-ES" sz="2400" dirty="0" smtClean="0"/>
              <a:t>La Universidad deberá nivelar a 58 estudiantes, así: 49 estudiantes deberán nivelar 16 créditos (2014-2) y 9 estudiantes deberán nivelar 32 créditos (2014-2 y 2015-1). </a:t>
            </a:r>
            <a:r>
              <a:rPr lang="es-CO" sz="2400" dirty="0" smtClean="0">
                <a:effectLst>
                  <a:outerShdw blurRad="50800" dist="38100" algn="tr" rotWithShape="0">
                    <a:prstClr val="black">
                      <a:alpha val="40000"/>
                    </a:prstClr>
                  </a:outerShdw>
                </a:effectLst>
              </a:rPr>
              <a:t>Plazo de ejecución: </a:t>
            </a:r>
            <a:r>
              <a:rPr lang="es-CO" sz="2400" dirty="0" smtClean="0"/>
              <a:t>Adiciónese el plazo de ejecución en 1 año.</a:t>
            </a:r>
          </a:p>
          <a:p>
            <a:pPr algn="just"/>
            <a:endParaRPr lang="es-CO" sz="2400" dirty="0" smtClean="0"/>
          </a:p>
          <a:p>
            <a:pPr algn="just"/>
            <a:r>
              <a:rPr lang="es-ES" sz="2400" dirty="0" smtClean="0"/>
              <a:t>Es importante mencionar que los costos generados en el proceso de nivelación serán asumidos por el Departamento de Nariño, con  el saldo a favor, obtenido de los estudiantes retirados.</a:t>
            </a:r>
          </a:p>
          <a:p>
            <a:endParaRPr lang="es-ES" dirty="0"/>
          </a:p>
        </p:txBody>
      </p:sp>
    </p:spTree>
    <p:extLst>
      <p:ext uri="{BB962C8B-B14F-4D97-AF65-F5344CB8AC3E}">
        <p14:creationId xmlns:p14="http://schemas.microsoft.com/office/powerpoint/2010/main" val="4102147605"/>
      </p:ext>
    </p:extLst>
  </p:cSld>
  <p:clrMapOvr>
    <a:masterClrMapping/>
  </p:clrMapOvr>
  <p:transition>
    <p:wheel spokes="2"/>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p:cNvSpPr txBox="1">
            <a:spLocks/>
          </p:cNvSpPr>
          <p:nvPr/>
        </p:nvSpPr>
        <p:spPr>
          <a:xfrm>
            <a:off x="3200399" y="413658"/>
            <a:ext cx="5734051" cy="4626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3200" b="1" dirty="0"/>
          </a:p>
        </p:txBody>
      </p:sp>
      <p:sp>
        <p:nvSpPr>
          <p:cNvPr id="5" name="4 CuadroTexto"/>
          <p:cNvSpPr txBox="1"/>
          <p:nvPr/>
        </p:nvSpPr>
        <p:spPr>
          <a:xfrm>
            <a:off x="1436915" y="1175656"/>
            <a:ext cx="9261566" cy="5355312"/>
          </a:xfrm>
          <a:prstGeom prst="rect">
            <a:avLst/>
          </a:prstGeom>
          <a:noFill/>
        </p:spPr>
        <p:txBody>
          <a:bodyPr wrap="square" rtlCol="0">
            <a:spAutoFit/>
          </a:bodyPr>
          <a:lstStyle/>
          <a:p>
            <a:pPr algn="just"/>
            <a:r>
              <a:rPr lang="es-ES" dirty="0" smtClean="0"/>
              <a:t>-</a:t>
            </a:r>
            <a:endParaRPr lang="es-ES" sz="2400" dirty="0" smtClean="0"/>
          </a:p>
          <a:p>
            <a:pPr algn="just"/>
            <a:r>
              <a:rPr lang="es-ES" sz="2400" dirty="0" smtClean="0"/>
              <a:t>Los estudiantes que realizaron el curso y no lo aprobaron, los costos, por recuperación, serán asumidos directamente de sus propios recursos.</a:t>
            </a:r>
          </a:p>
          <a:p>
            <a:pPr algn="just"/>
            <a:endParaRPr lang="es-ES" sz="2400" dirty="0" smtClean="0"/>
          </a:p>
          <a:p>
            <a:pPr algn="just"/>
            <a:r>
              <a:rPr lang="es-CO" sz="2400" dirty="0" smtClean="0"/>
              <a:t>Se focalizaron  5 nodos para realizar los encuentros tutoriales:</a:t>
            </a:r>
          </a:p>
          <a:p>
            <a:pPr algn="just">
              <a:buFontTx/>
              <a:buChar char="-"/>
            </a:pPr>
            <a:endParaRPr lang="es-CO" sz="2400" dirty="0" smtClean="0"/>
          </a:p>
          <a:p>
            <a:pPr lvl="0" algn="just"/>
            <a:r>
              <a:rPr lang="es-CO" sz="2400" dirty="0" smtClean="0">
                <a:effectLst>
                  <a:outerShdw blurRad="50800" dist="38100" algn="tr" rotWithShape="0">
                    <a:prstClr val="black">
                      <a:alpha val="40000"/>
                    </a:prstClr>
                  </a:outerShdw>
                </a:effectLst>
              </a:rPr>
              <a:t>Barbacoas:</a:t>
            </a:r>
            <a:r>
              <a:rPr lang="es-CO" sz="2400" dirty="0" smtClean="0"/>
              <a:t> atiende población de este municipio, al igual que de los Municipios de Roberto Payan, </a:t>
            </a:r>
            <a:r>
              <a:rPr lang="es-CO" sz="2400" dirty="0" err="1" smtClean="0"/>
              <a:t>Magui</a:t>
            </a:r>
            <a:r>
              <a:rPr lang="es-CO" sz="2400" dirty="0" smtClean="0"/>
              <a:t> Payan y aledaños.</a:t>
            </a:r>
            <a:endParaRPr lang="es-ES" sz="2400" dirty="0" smtClean="0"/>
          </a:p>
          <a:p>
            <a:pPr lvl="0" algn="just"/>
            <a:r>
              <a:rPr lang="es-CO" sz="2400" dirty="0" smtClean="0">
                <a:effectLst>
                  <a:outerShdw blurRad="50800" dist="38100" algn="tr" rotWithShape="0">
                    <a:prstClr val="black">
                      <a:alpha val="40000"/>
                    </a:prstClr>
                  </a:outerShdw>
                </a:effectLst>
              </a:rPr>
              <a:t>El Charco:</a:t>
            </a:r>
            <a:r>
              <a:rPr lang="es-CO" sz="2400" dirty="0" smtClean="0"/>
              <a:t> atiende población de este municipio, al igual que del municipio de Santa Barbará de </a:t>
            </a:r>
            <a:r>
              <a:rPr lang="es-CO" sz="2400" dirty="0" err="1" smtClean="0"/>
              <a:t>Iscuandé</a:t>
            </a:r>
            <a:r>
              <a:rPr lang="es-CO" sz="2400" dirty="0" smtClean="0"/>
              <a:t> y aledaños.</a:t>
            </a:r>
            <a:endParaRPr lang="es-ES" sz="2400" dirty="0" smtClean="0"/>
          </a:p>
          <a:p>
            <a:pPr lvl="0" algn="just"/>
            <a:endParaRPr lang="es-ES" sz="2400" dirty="0" smtClean="0"/>
          </a:p>
          <a:p>
            <a:pPr>
              <a:buFontTx/>
              <a:buChar char="-"/>
            </a:pPr>
            <a:endParaRPr lang="es-CO" sz="2400" dirty="0" smtClean="0"/>
          </a:p>
          <a:p>
            <a:pPr>
              <a:buFontTx/>
              <a:buChar char="-"/>
            </a:pPr>
            <a:endParaRPr lang="es-CO" sz="2400" dirty="0" smtClean="0"/>
          </a:p>
          <a:p>
            <a:pPr>
              <a:buFontTx/>
              <a:buChar char="-"/>
            </a:pPr>
            <a:endParaRPr lang="es-CO" dirty="0" smtClean="0"/>
          </a:p>
          <a:p>
            <a:pPr>
              <a:buFontTx/>
              <a:buChar char="-"/>
            </a:pPr>
            <a:endParaRPr lang="es-ES" dirty="0"/>
          </a:p>
        </p:txBody>
      </p:sp>
    </p:spTree>
    <p:extLst>
      <p:ext uri="{BB962C8B-B14F-4D97-AF65-F5344CB8AC3E}">
        <p14:creationId xmlns:p14="http://schemas.microsoft.com/office/powerpoint/2010/main" val="1013163376"/>
      </p:ext>
    </p:extLst>
  </p:cSld>
  <p:clrMapOvr>
    <a:masterClrMapping/>
  </p:clrMapOvr>
  <p:transition>
    <p:wheel spokes="2"/>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2960" y="1541417"/>
            <a:ext cx="9744891" cy="3416320"/>
          </a:xfrm>
          <a:prstGeom prst="rect">
            <a:avLst/>
          </a:prstGeom>
          <a:noFill/>
        </p:spPr>
        <p:txBody>
          <a:bodyPr wrap="square" rtlCol="0">
            <a:spAutoFit/>
          </a:bodyPr>
          <a:lstStyle/>
          <a:p>
            <a:pPr lvl="0" algn="just"/>
            <a:r>
              <a:rPr lang="es-CO" sz="2400" dirty="0" err="1" smtClean="0">
                <a:effectLst>
                  <a:outerShdw blurRad="50800" dist="38100" algn="tr" rotWithShape="0">
                    <a:prstClr val="black">
                      <a:alpha val="40000"/>
                    </a:prstClr>
                  </a:outerShdw>
                </a:effectLst>
              </a:rPr>
              <a:t>Tumaco</a:t>
            </a:r>
            <a:r>
              <a:rPr lang="es-CO" sz="2400" dirty="0" smtClean="0">
                <a:effectLst>
                  <a:outerShdw blurRad="50800" dist="38100" algn="tr" rotWithShape="0">
                    <a:prstClr val="black">
                      <a:alpha val="40000"/>
                    </a:prstClr>
                  </a:outerShdw>
                </a:effectLst>
              </a:rPr>
              <a:t>:</a:t>
            </a:r>
            <a:r>
              <a:rPr lang="es-CO" sz="2400" dirty="0" smtClean="0"/>
              <a:t> atiende población de este municipio, al igual que del municipio de Francisco Pizarro y aledaños.</a:t>
            </a:r>
            <a:endParaRPr lang="es-ES" sz="2400" dirty="0" smtClean="0"/>
          </a:p>
          <a:p>
            <a:pPr lvl="0" algn="just"/>
            <a:r>
              <a:rPr lang="es-CO" sz="2400" dirty="0" smtClean="0">
                <a:effectLst>
                  <a:outerShdw blurRad="50800" dist="38100" algn="tr" rotWithShape="0">
                    <a:prstClr val="black">
                      <a:alpha val="40000"/>
                    </a:prstClr>
                  </a:outerShdw>
                </a:effectLst>
              </a:rPr>
              <a:t>Olaya Herrera:</a:t>
            </a:r>
            <a:r>
              <a:rPr lang="es-CO" sz="2400" dirty="0" smtClean="0"/>
              <a:t> atiende población de este municipio, al igual que de los Municipios de Mosquero, La Tola y aledaños. Es importante indicar que en este nodo se atiende de igual manera a los pueblos indígenas, quienes son beneficiarios del contrato No. 1662-13.</a:t>
            </a:r>
            <a:endParaRPr lang="es-ES" sz="2400" dirty="0" smtClean="0"/>
          </a:p>
          <a:p>
            <a:pPr lvl="0" algn="just"/>
            <a:r>
              <a:rPr lang="es-CO" sz="2400" dirty="0" smtClean="0">
                <a:effectLst>
                  <a:outerShdw blurRad="50800" dist="38100" algn="tr" rotWithShape="0">
                    <a:prstClr val="black">
                      <a:alpha val="40000"/>
                    </a:prstClr>
                  </a:outerShdw>
                </a:effectLst>
              </a:rPr>
              <a:t>El Ejido:</a:t>
            </a:r>
            <a:r>
              <a:rPr lang="es-CO" sz="2400" dirty="0" smtClean="0"/>
              <a:t> atiende a población de este corregimiento como también a la población de los Municipios de </a:t>
            </a:r>
            <a:r>
              <a:rPr lang="es-CO" sz="2400" dirty="0" err="1" smtClean="0"/>
              <a:t>Policarpa</a:t>
            </a:r>
            <a:r>
              <a:rPr lang="es-CO" sz="2400" dirty="0" smtClean="0"/>
              <a:t>, </a:t>
            </a:r>
            <a:r>
              <a:rPr lang="es-CO" sz="2400" dirty="0" err="1" smtClean="0"/>
              <a:t>Cumbitara</a:t>
            </a:r>
            <a:r>
              <a:rPr lang="es-CO" sz="2400" dirty="0" smtClean="0"/>
              <a:t>, Leiva, El Rosario y aledaños.</a:t>
            </a:r>
            <a:endParaRPr lang="es-ES" sz="2400" dirty="0"/>
          </a:p>
        </p:txBody>
      </p:sp>
    </p:spTree>
    <p:extLst>
      <p:ext uri="{BB962C8B-B14F-4D97-AF65-F5344CB8AC3E}">
        <p14:creationId xmlns:p14="http://schemas.microsoft.com/office/powerpoint/2010/main" val="1013163376"/>
      </p:ext>
    </p:extLst>
  </p:cSld>
  <p:clrMapOvr>
    <a:masterClrMapping/>
  </p:clrMapOvr>
  <p:transition>
    <p:wheel spokes="2"/>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809897" y="1476103"/>
            <a:ext cx="9875520" cy="3785652"/>
          </a:xfrm>
          <a:prstGeom prst="rect">
            <a:avLst/>
          </a:prstGeom>
          <a:noFill/>
        </p:spPr>
        <p:txBody>
          <a:bodyPr wrap="square" rtlCol="0">
            <a:spAutoFit/>
          </a:bodyPr>
          <a:lstStyle/>
          <a:p>
            <a:pPr algn="just"/>
            <a:r>
              <a:rPr lang="es-CO" sz="2400" dirty="0" smtClean="0"/>
              <a:t>En estos nodos se realizaron actividades de acompañamiento a las jornadas programadas desde la UNAD para fortalecer el aprendizaje virtual de los estudiantes, denominados tutorías. En cada periodo académico se realizaron 5 encuentros tutoriales, que se llevaron a cabo los días viernes y sábados.</a:t>
            </a:r>
          </a:p>
          <a:p>
            <a:pPr algn="just"/>
            <a:endParaRPr lang="es-CO" sz="2400" dirty="0" smtClean="0"/>
          </a:p>
          <a:p>
            <a:pPr algn="just"/>
            <a:r>
              <a:rPr lang="es-CO" sz="2400" dirty="0" smtClean="0"/>
              <a:t>Con fecha 18 de mayo del 2019, los beneficiarios de este contrato terminaron el décimo periodo académico del programa Licenciatura en </a:t>
            </a:r>
            <a:r>
              <a:rPr lang="es-CO" sz="2400" dirty="0" err="1" smtClean="0"/>
              <a:t>Etnoeducación</a:t>
            </a:r>
            <a:r>
              <a:rPr lang="es-CO" sz="2400" dirty="0" smtClean="0"/>
              <a:t>.</a:t>
            </a:r>
          </a:p>
          <a:p>
            <a:pPr algn="just"/>
            <a:endParaRPr lang="es-CO" sz="2400" dirty="0" smtClean="0"/>
          </a:p>
          <a:p>
            <a:pPr algn="just"/>
            <a:r>
              <a:rPr lang="es-CO" sz="2400" dirty="0" smtClean="0"/>
              <a:t>El número de estudiantes matriculados inicialmente fue de 593 </a:t>
            </a:r>
            <a:r>
              <a:rPr lang="es-CO" sz="2400" b="1" dirty="0" smtClean="0"/>
              <a:t>y para el último periodo académico se matricularon 445</a:t>
            </a:r>
            <a:r>
              <a:rPr lang="es-CO" sz="2400" dirty="0" smtClean="0"/>
              <a:t>. </a:t>
            </a:r>
            <a:endParaRPr lang="es-ES" sz="2400" dirty="0"/>
          </a:p>
        </p:txBody>
      </p:sp>
    </p:spTree>
    <p:extLst>
      <p:ext uri="{BB962C8B-B14F-4D97-AF65-F5344CB8AC3E}">
        <p14:creationId xmlns:p14="http://schemas.microsoft.com/office/powerpoint/2010/main" val="1202115091"/>
      </p:ext>
    </p:extLst>
  </p:cSld>
  <p:clrMapOvr>
    <a:masterClrMapping/>
  </p:clrMapOvr>
  <p:transition>
    <p:wheel spokes="2"/>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2205</TotalTime>
  <Words>1145</Words>
  <Application>Microsoft Office PowerPoint</Application>
  <PresentationFormat>Panorámica</PresentationFormat>
  <Paragraphs>210</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Arial Black</vt:lpstr>
      <vt:lpstr>Calibri</vt:lpstr>
      <vt:lpstr>Calibri Light</vt:lpstr>
      <vt:lpstr>Tema de Office</vt:lpstr>
      <vt:lpstr>       CONSULTIVA DEPARTAMENTAL SECRETARIA DE EDUCACIÓN  DEPARTAMENTO DE NARIÑO </vt:lpstr>
      <vt:lpstr>     INFORME CONTRATO No. 1663-13  “PROFESIONALIZACIÓN  DE DOCENTES AFRO DEL DEPARTAMENTO DE NARIÑO”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Presentación</dc:title>
  <dc:creator>USUARIO</dc:creator>
  <cp:lastModifiedBy>Liliana_Sub_Ad_Fin</cp:lastModifiedBy>
  <cp:revision>337</cp:revision>
  <cp:lastPrinted>2018-04-28T00:42:38Z</cp:lastPrinted>
  <dcterms:created xsi:type="dcterms:W3CDTF">2016-02-19T00:41:47Z</dcterms:created>
  <dcterms:modified xsi:type="dcterms:W3CDTF">2019-12-12T07:59:18Z</dcterms:modified>
</cp:coreProperties>
</file>